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99422" y="5613400"/>
            <a:ext cx="17185156" cy="1816100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001000"/>
            <a:ext cx="19621500" cy="774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74900" y="5803900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-139700" y="-26895"/>
            <a:ext cx="12152780" cy="1400643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673100" y="2308411"/>
            <a:ext cx="23050500" cy="10391589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33865" y="33866"/>
            <a:ext cx="13225489" cy="1456274"/>
          </a:xfrm>
          <a:prstGeom prst="rect">
            <a:avLst/>
          </a:prstGeom>
          <a:solidFill>
            <a:srgbClr val="93CDDD"/>
          </a:solidFill>
        </p:spPr>
        <p:txBody>
          <a:bodyPr lIns="121917" tIns="121917" rIns="121917" bIns="121917"/>
          <a:lstStyle>
            <a:lvl1pPr defTabSz="2438400">
              <a:defRPr cap="none" sz="6800">
                <a:solidFill>
                  <a:srgbClr val="000000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1219199" y="2541372"/>
            <a:ext cx="21945601" cy="10208611"/>
          </a:xfrm>
          <a:prstGeom prst="rect">
            <a:avLst/>
          </a:prstGeom>
        </p:spPr>
        <p:txBody>
          <a:bodyPr lIns="121917" tIns="121917" rIns="121917" bIns="121917"/>
          <a:lstStyle>
            <a:lvl1pPr marL="914400" indent="-914400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1pPr>
            <a:lvl2pPr marL="1111248" indent="-857248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2pPr>
            <a:lvl3pPr marL="965200" indent="-457200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3pPr>
            <a:lvl4pPr marL="1310637" indent="-548637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4pPr>
            <a:lvl5pPr marL="1564637" indent="-548637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22823410" y="12720960"/>
            <a:ext cx="682780" cy="713736"/>
          </a:xfrm>
          <a:prstGeom prst="rect">
            <a:avLst/>
          </a:prstGeom>
          <a:solidFill>
            <a:srgbClr val="92D050"/>
          </a:solidFill>
        </p:spPr>
        <p:txBody>
          <a:bodyPr lIns="121917" tIns="121917" rIns="121917" bIns="121917" anchor="ctr"/>
          <a:lstStyle>
            <a:lvl1pPr defTabSz="2438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598209" y="5946868"/>
            <a:ext cx="17187582" cy="1822264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-93312" y="-27606"/>
            <a:ext cx="11472150" cy="1393826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-9540" y="-2989"/>
            <a:ext cx="11679253" cy="1393826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673100" y="2309159"/>
            <a:ext cx="23050500" cy="10390841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</a:lvl1pPr>
            <a:lvl2pPr>
              <a:spcBef>
                <a:spcPts val="4000"/>
              </a:spcBef>
            </a:lvl2pPr>
            <a:lvl3pPr>
              <a:spcBef>
                <a:spcPts val="4000"/>
              </a:spcBef>
            </a:lvl3pPr>
            <a:lvl4pPr>
              <a:spcBef>
                <a:spcPts val="4000"/>
              </a:spcBef>
            </a:lvl4pPr>
            <a:lvl5pPr>
              <a:spcBef>
                <a:spcPts val="4000"/>
              </a:spcBef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>
            <a:lvl1pPr marL="584200" indent="-584200">
              <a:lnSpc>
                <a:spcPct val="100000"/>
              </a:lnSpc>
              <a:spcBef>
                <a:spcPts val="5300"/>
              </a:spcBef>
              <a:defRPr sz="5200"/>
            </a:lvl1pPr>
            <a:lvl2pPr marL="1168400" indent="-584200">
              <a:lnSpc>
                <a:spcPct val="100000"/>
              </a:lnSpc>
              <a:spcBef>
                <a:spcPts val="5300"/>
              </a:spcBef>
              <a:defRPr sz="5200"/>
            </a:lvl2pPr>
            <a:lvl3pPr marL="1752600" indent="-584200">
              <a:lnSpc>
                <a:spcPct val="100000"/>
              </a:lnSpc>
              <a:spcBef>
                <a:spcPts val="5300"/>
              </a:spcBef>
              <a:defRPr sz="5200"/>
            </a:lvl3pPr>
            <a:lvl4pPr marL="2336800" indent="-584200">
              <a:lnSpc>
                <a:spcPct val="100000"/>
              </a:lnSpc>
              <a:spcBef>
                <a:spcPts val="5300"/>
              </a:spcBef>
              <a:defRPr sz="5200"/>
            </a:lvl4pPr>
            <a:lvl5pPr marL="2921000" indent="-584200">
              <a:lnSpc>
                <a:spcPct val="100000"/>
              </a:lnSpc>
              <a:spcBef>
                <a:spcPts val="5300"/>
              </a:spcBef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7366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4732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22098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9464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36830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44196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51562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58928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66294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Redux教學</a:t>
            </a:r>
          </a:p>
        </p:txBody>
      </p:sp>
      <p:sp>
        <p:nvSpPr>
          <p:cNvPr id="138" name="Shape 13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來個複雜一點的APP！</a:t>
            </a:r>
          </a:p>
        </p:txBody>
      </p:sp>
      <p:sp>
        <p:nvSpPr>
          <p:cNvPr id="216" name="Shape 21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Shape 217"/>
          <p:cNvSpPr/>
          <p:nvPr/>
        </p:nvSpPr>
        <p:spPr>
          <a:xfrm>
            <a:off x="8426836" y="1699080"/>
            <a:ext cx="7530328" cy="9906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Model與View的內容？</a:t>
            </a:r>
          </a:p>
        </p:txBody>
      </p:sp>
      <p:pic>
        <p:nvPicPr>
          <p:cNvPr id="218" name="螢幕快照 2016-02-19 下午6.23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4625" y="3218246"/>
            <a:ext cx="15254750" cy="9807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Model與View的規劃</a:t>
            </a:r>
          </a:p>
        </p:txBody>
      </p:sp>
      <p:sp>
        <p:nvSpPr>
          <p:cNvPr id="221" name="Shape 22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2" name="螢幕快照 2016-02-19 下午6.27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3148" y="1585923"/>
            <a:ext cx="17677704" cy="11837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 + Redux</a:t>
            </a:r>
          </a:p>
        </p:txBody>
      </p:sp>
      <p:sp>
        <p:nvSpPr>
          <p:cNvPr id="225" name="Shape 22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Shape 226"/>
          <p:cNvSpPr/>
          <p:nvPr/>
        </p:nvSpPr>
        <p:spPr>
          <a:xfrm>
            <a:off x="13529637" y="3951827"/>
            <a:ext cx="4299200" cy="298623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React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(Components)</a:t>
            </a:r>
          </a:p>
        </p:txBody>
      </p:sp>
      <p:sp>
        <p:nvSpPr>
          <p:cNvPr id="227" name="Shape 227"/>
          <p:cNvSpPr/>
          <p:nvPr/>
        </p:nvSpPr>
        <p:spPr>
          <a:xfrm>
            <a:off x="6616286" y="3951827"/>
            <a:ext cx="4299200" cy="2986234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Redux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(States)</a:t>
            </a:r>
          </a:p>
        </p:txBody>
      </p:sp>
      <p:sp>
        <p:nvSpPr>
          <p:cNvPr id="228" name="Shape 228"/>
          <p:cNvSpPr/>
          <p:nvPr/>
        </p:nvSpPr>
        <p:spPr>
          <a:xfrm>
            <a:off x="10993253" y="9568752"/>
            <a:ext cx="2397495" cy="11798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31" name="Shape 231"/>
          <p:cNvSpPr/>
          <p:nvPr/>
        </p:nvSpPr>
        <p:spPr>
          <a:xfrm>
            <a:off x="8582258" y="7173972"/>
            <a:ext cx="1696061" cy="2917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0" h="21600" fill="norm" stroke="1" extrusionOk="0">
                <a:moveTo>
                  <a:pt x="20940" y="21600"/>
                </a:moveTo>
                <a:cubicBezTo>
                  <a:pt x="6304" y="17069"/>
                  <a:pt x="-660" y="9869"/>
                  <a:pt x="49" y="0"/>
                </a:cubicBezTo>
              </a:path>
            </a:pathLst>
          </a:custGeom>
          <a:ln w="1270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/>
        </p:nvSpPr>
        <p:spPr>
          <a:xfrm>
            <a:off x="14105681" y="7173972"/>
            <a:ext cx="1696062" cy="2917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0" h="21600" fill="norm" stroke="1" extrusionOk="0">
                <a:moveTo>
                  <a:pt x="0" y="21600"/>
                </a:moveTo>
                <a:cubicBezTo>
                  <a:pt x="14636" y="17069"/>
                  <a:pt x="21600" y="9869"/>
                  <a:pt x="20891" y="0"/>
                </a:cubicBezTo>
              </a:path>
            </a:pathLst>
          </a:custGeom>
          <a:ln w="1270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</a:t>
            </a:r>
          </a:p>
        </p:txBody>
      </p:sp>
      <p:sp>
        <p:nvSpPr>
          <p:cNvPr id="235" name="Shape 23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螢幕快照 2016-02-19 下午4.58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7714" y="2507057"/>
            <a:ext cx="12161272" cy="9995045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6143964" y="2529326"/>
            <a:ext cx="10974902" cy="6011734"/>
          </a:xfrm>
          <a:prstGeom prst="rect">
            <a:avLst/>
          </a:prstGeom>
          <a:ln w="76200">
            <a:solidFill>
              <a:schemeClr val="accent5">
                <a:hueOff val="-608019"/>
                <a:satOff val="-16379"/>
                <a:lumOff val="25127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基本的React/Redux專案</a:t>
            </a:r>
          </a:p>
        </p:txBody>
      </p:sp>
      <p:sp>
        <p:nvSpPr>
          <p:cNvPr id="240" name="Shape 240"/>
          <p:cNvSpPr/>
          <p:nvPr>
            <p:ph type="body" idx="1"/>
          </p:nvPr>
        </p:nvSpPr>
        <p:spPr>
          <a:xfrm>
            <a:off x="673100" y="2309159"/>
            <a:ext cx="14615885" cy="10390841"/>
          </a:xfrm>
          <a:prstGeom prst="rect">
            <a:avLst/>
          </a:prstGeom>
        </p:spPr>
        <p:txBody>
          <a:bodyPr/>
          <a:lstStyle/>
          <a:p>
            <a:pPr marL="662939" indent="-662939" defTabSz="742950">
              <a:spcBef>
                <a:spcPts val="3600"/>
              </a:spcBef>
              <a:defRPr sz="5760"/>
            </a:pPr>
            <a:r>
              <a:t>這是一個基本的React/Redux專案架構</a:t>
            </a:r>
          </a:p>
          <a:p>
            <a:pPr marL="662939" indent="-662939" defTabSz="742950">
              <a:spcBef>
                <a:spcPts val="3600"/>
              </a:spcBef>
              <a:defRPr sz="5760"/>
            </a:pPr>
            <a:r>
              <a:t>在src目錄裡，除了原本屬於React的components目錄與index.js檔案，另外增加了屬於Redux的三個目錄</a:t>
            </a:r>
          </a:p>
          <a:p>
            <a:pPr lvl="1" marL="1920239" indent="-960119" defTabSz="742950">
              <a:spcBef>
                <a:spcPts val="3600"/>
              </a:spcBef>
              <a:buSzPct val="100000"/>
              <a:buAutoNum type="circleNumDbPlain" startAt="1"/>
              <a:defRPr sz="5760"/>
            </a:pPr>
            <a:r>
              <a:t>reducers目錄</a:t>
            </a:r>
          </a:p>
          <a:p>
            <a:pPr lvl="1" marL="1920239" indent="-960119" defTabSz="742950">
              <a:spcBef>
                <a:spcPts val="3600"/>
              </a:spcBef>
              <a:buSzPct val="100000"/>
              <a:buAutoNum type="circleNumDbPlain" startAt="1"/>
              <a:defRPr sz="5760"/>
            </a:pPr>
            <a:r>
              <a:t>containers目錄</a:t>
            </a:r>
          </a:p>
          <a:p>
            <a:pPr lvl="1" marL="1920239" indent="-960119" defTabSz="742950">
              <a:spcBef>
                <a:spcPts val="3600"/>
              </a:spcBef>
              <a:buSzPct val="100000"/>
              <a:buAutoNum type="circleNumDbPlain" startAt="1"/>
              <a:defRPr sz="5760"/>
            </a:pPr>
            <a:r>
              <a:t>actions目錄</a:t>
            </a:r>
          </a:p>
        </p:txBody>
      </p:sp>
      <p:pic>
        <p:nvPicPr>
          <p:cNvPr id="241" name="螢幕快照 2016-02-20 上午9.12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35196" y="2102398"/>
            <a:ext cx="6780065" cy="10804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-9540" y="-2989"/>
            <a:ext cx="13316045" cy="1393826"/>
          </a:xfrm>
          <a:prstGeom prst="rect">
            <a:avLst/>
          </a:prstGeom>
        </p:spPr>
        <p:txBody>
          <a:bodyPr/>
          <a:lstStyle/>
          <a:p>
            <a:pPr/>
            <a:r>
              <a:t>React/Redux專案的MVC架構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xfrm>
            <a:off x="698313" y="2637078"/>
            <a:ext cx="14352033" cy="9735003"/>
          </a:xfrm>
          <a:prstGeom prst="rect">
            <a:avLst/>
          </a:prstGeom>
        </p:spPr>
        <p:txBody>
          <a:bodyPr/>
          <a:lstStyle/>
          <a:p>
            <a:pPr marL="574547" indent="-574547" defTabSz="643889">
              <a:spcBef>
                <a:spcPts val="3100"/>
              </a:spcBef>
              <a:defRPr sz="4992"/>
            </a:pPr>
            <a:r>
              <a:t>Redux框架把原本在React裡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  <a:r>
              <a:t>與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回呼函數</a:t>
            </a:r>
            <a:r>
              <a:t>的功能取出，分拆在三個目錄裡重新設計，用來實現類似MVC框架的架構(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React元件裡只剩下View與props參數</a:t>
            </a:r>
            <a:r>
              <a:t>)</a:t>
            </a:r>
          </a:p>
          <a:p>
            <a:pPr lvl="1" marL="1664207" indent="-832103" defTabSz="643889">
              <a:spcBef>
                <a:spcPts val="3100"/>
              </a:spcBef>
              <a:buSzPct val="100000"/>
              <a:buAutoNum type="circleNumDbPlain" startAt="1"/>
              <a:defRPr sz="4992"/>
            </a:pPr>
            <a:r>
              <a:t>reducers目錄－處理狀態變數的程式</a:t>
            </a:r>
          </a:p>
          <a:p>
            <a:pPr lvl="1" marL="1664207" indent="-832103" defTabSz="643889">
              <a:spcBef>
                <a:spcPts val="3100"/>
              </a:spcBef>
              <a:buSzPct val="100000"/>
              <a:buAutoNum type="circleNumDbPlain" startAt="1"/>
              <a:defRPr sz="4992"/>
            </a:pPr>
            <a:r>
              <a:t>containers目錄－處理state與props資料交換的介面元件</a:t>
            </a:r>
          </a:p>
          <a:p>
            <a:pPr lvl="1" marL="1664207" indent="-832103" defTabSz="643889">
              <a:spcBef>
                <a:spcPts val="3100"/>
              </a:spcBef>
              <a:buSzPct val="100000"/>
              <a:buAutoNum type="circleNumDbPlain" startAt="1"/>
              <a:defRPr sz="4992"/>
            </a:pPr>
            <a:r>
              <a:t>actions目錄－處理UI觸發事件的程式</a:t>
            </a:r>
          </a:p>
        </p:txBody>
      </p:sp>
      <p:pic>
        <p:nvPicPr>
          <p:cNvPr id="245" name="螢幕快照 2016-02-20 上午9.12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35196" y="2102398"/>
            <a:ext cx="6780065" cy="10804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Reducer</a:t>
            </a:r>
          </a:p>
        </p:txBody>
      </p:sp>
      <p:sp>
        <p:nvSpPr>
          <p:cNvPr id="250" name="Shape 250"/>
          <p:cNvSpPr/>
          <p:nvPr>
            <p:ph type="body" sz="half" idx="1"/>
          </p:nvPr>
        </p:nvSpPr>
        <p:spPr>
          <a:xfrm>
            <a:off x="1040328" y="3830672"/>
            <a:ext cx="14630823" cy="7347815"/>
          </a:xfrm>
          <a:prstGeom prst="rect">
            <a:avLst/>
          </a:prstGeom>
        </p:spPr>
        <p:txBody>
          <a:bodyPr/>
          <a:lstStyle/>
          <a:p>
            <a:pPr marL="530352" indent="-530352" defTabSz="594360">
              <a:spcBef>
                <a:spcPts val="2800"/>
              </a:spcBef>
              <a:defRPr sz="4608"/>
            </a:pPr>
            <a:r>
              <a:t>Reducer是一個專門用來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輸出狀態變數的函數，</a:t>
            </a:r>
            <a:r>
              <a:t>屬於原本React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callback函數的部分功能</a:t>
            </a:r>
          </a:p>
          <a:p>
            <a:pPr marL="530352" indent="-530352" defTabSz="594360">
              <a:spcBef>
                <a:spcPts val="2800"/>
              </a:spcBef>
              <a:defRPr sz="4608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APP規劃了幾個狀態變數，就需要幾個reducer</a:t>
            </a:r>
          </a:p>
          <a:p>
            <a:pPr marL="530352" indent="-530352" defTabSz="594360">
              <a:spcBef>
                <a:spcPts val="2800"/>
              </a:spcBef>
              <a:defRPr sz="4608"/>
            </a:pPr>
            <a:r>
              <a:t>本範例有兩個狀態變數，所以需要設計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兩個reducers</a:t>
            </a:r>
          </a:p>
          <a:p>
            <a:pPr lvl="1" marL="1536192" indent="-768096" defTabSz="594360">
              <a:spcBef>
                <a:spcPts val="2800"/>
              </a:spcBef>
              <a:buSzPct val="100000"/>
              <a:buAutoNum type="circleNumDbPlain" startAt="1"/>
              <a:defRPr sz="4608"/>
            </a:pPr>
            <a:r>
              <a:t>一個儲存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所有圖書的資訊</a:t>
            </a:r>
          </a:p>
          <a:p>
            <a:pPr lvl="1" marL="1536192" indent="-768096" defTabSz="594360">
              <a:spcBef>
                <a:spcPts val="2800"/>
              </a:spcBef>
              <a:buSzPct val="100000"/>
              <a:buAutoNum type="circleNumDbPlain" startAt="1"/>
              <a:defRPr sz="4608"/>
            </a:pPr>
            <a:r>
              <a:t>一個儲存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目前選定的圖書的資訊</a:t>
            </a:r>
          </a:p>
        </p:txBody>
      </p:sp>
      <p:sp>
        <p:nvSpPr>
          <p:cNvPr id="251" name="Shape 25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2" name="螢幕快照 2016-02-19 下午6.35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7086" y="4217634"/>
            <a:ext cx="5931711" cy="6573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States / Reducer</a:t>
            </a:r>
          </a:p>
        </p:txBody>
      </p:sp>
      <p:sp>
        <p:nvSpPr>
          <p:cNvPr id="255" name="Shape 25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螢幕快照 2016-02-19 下午10.40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630" y="4782945"/>
            <a:ext cx="18643601" cy="3073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18512966" y="7007651"/>
            <a:ext cx="1731692" cy="1557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8" fill="norm" stroke="1" extrusionOk="0">
                <a:moveTo>
                  <a:pt x="0" y="4"/>
                </a:moveTo>
                <a:cubicBezTo>
                  <a:pt x="13192" y="-202"/>
                  <a:pt x="20392" y="6929"/>
                  <a:pt x="21600" y="21398"/>
                </a:cubicBezTo>
              </a:path>
            </a:pathLst>
          </a:custGeom>
          <a:ln w="1143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/>
        </p:nvSpPr>
        <p:spPr>
          <a:xfrm>
            <a:off x="17280923" y="8746939"/>
            <a:ext cx="523553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ActiveBook Reducer</a:t>
            </a:r>
          </a:p>
        </p:txBody>
      </p:sp>
      <p:sp>
        <p:nvSpPr>
          <p:cNvPr id="262" name="Shape 262"/>
          <p:cNvSpPr/>
          <p:nvPr/>
        </p:nvSpPr>
        <p:spPr>
          <a:xfrm>
            <a:off x="20082081" y="3812580"/>
            <a:ext cx="1223066" cy="2043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4" h="21600" fill="norm" stroke="1" extrusionOk="0">
                <a:moveTo>
                  <a:pt x="0" y="21600"/>
                </a:moveTo>
                <a:cubicBezTo>
                  <a:pt x="15645" y="18132"/>
                  <a:pt x="21600" y="10932"/>
                  <a:pt x="17864" y="0"/>
                </a:cubicBezTo>
              </a:path>
            </a:pathLst>
          </a:custGeom>
          <a:ln w="1143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/>
        </p:nvSpPr>
        <p:spPr>
          <a:xfrm>
            <a:off x="19273905" y="2761329"/>
            <a:ext cx="389546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Books Reducer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reducers目錄</a:t>
            </a:r>
          </a:p>
        </p:txBody>
      </p:sp>
      <p:sp>
        <p:nvSpPr>
          <p:cNvPr id="265" name="Shape 265"/>
          <p:cNvSpPr/>
          <p:nvPr>
            <p:ph type="body" idx="1"/>
          </p:nvPr>
        </p:nvSpPr>
        <p:spPr>
          <a:xfrm>
            <a:off x="673100" y="2309159"/>
            <a:ext cx="13799144" cy="10390841"/>
          </a:xfrm>
          <a:prstGeom prst="rect">
            <a:avLst/>
          </a:prstGeom>
        </p:spPr>
        <p:txBody>
          <a:bodyPr/>
          <a:lstStyle/>
          <a:p>
            <a:pPr marL="692404" indent="-692404" defTabSz="775969">
              <a:spcBef>
                <a:spcPts val="3700"/>
              </a:spcBef>
              <a:defRPr sz="6016"/>
            </a:pPr>
            <a:r>
              <a:t>建立reducers目錄</a:t>
            </a:r>
          </a:p>
          <a:p>
            <a:pPr marL="692404" indent="-692404" defTabSz="775969">
              <a:spcBef>
                <a:spcPts val="3700"/>
              </a:spcBef>
              <a:defRPr sz="6016"/>
            </a:pPr>
            <a:r>
              <a:t>在裡面設定兩個空的reducer檔案與一個統一管理reducers的index.js空檔案</a:t>
            </a:r>
          </a:p>
          <a:p>
            <a:pPr lvl="1" marL="2005583" indent="-1002791" defTabSz="775969">
              <a:spcBef>
                <a:spcPts val="3700"/>
              </a:spcBef>
              <a:buSzPct val="100000"/>
              <a:buAutoNum type="circleNumDbPlain" startAt="1"/>
              <a:defRPr sz="6016"/>
            </a:pPr>
            <a:r>
              <a:t>reducer_active_book.js－輸出目前選定的圖書的資訊</a:t>
            </a:r>
          </a:p>
          <a:p>
            <a:pPr lvl="1" marL="2005583" indent="-1002791" defTabSz="775969">
              <a:spcBef>
                <a:spcPts val="3700"/>
              </a:spcBef>
              <a:buSzPct val="100000"/>
              <a:buAutoNum type="circleNumDbPlain" startAt="1"/>
              <a:defRPr sz="6016"/>
            </a:pPr>
            <a:r>
              <a:t>reducer_books.js－輸出所有圖書的資訊</a:t>
            </a:r>
          </a:p>
        </p:txBody>
      </p:sp>
      <p:sp>
        <p:nvSpPr>
          <p:cNvPr id="266" name="Shape 26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螢幕快照 2016-02-20 上午7.3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1022" y="5562347"/>
            <a:ext cx="8077919" cy="3884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5"/>
          <p:cNvGrpSpPr/>
          <p:nvPr/>
        </p:nvGrpSpPr>
        <p:grpSpPr>
          <a:xfrm>
            <a:off x="2268137" y="1888697"/>
            <a:ext cx="4087861" cy="8144084"/>
            <a:chOff x="0" y="0"/>
            <a:chExt cx="4087860" cy="8144082"/>
          </a:xfrm>
        </p:grpSpPr>
        <p:sp>
          <p:nvSpPr>
            <p:cNvPr id="141" name="Shape 141"/>
            <p:cNvSpPr/>
            <p:nvPr/>
          </p:nvSpPr>
          <p:spPr>
            <a:xfrm>
              <a:off x="0" y="0"/>
              <a:ext cx="4087861" cy="8144083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2000"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</a:p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Component</a:t>
              </a:r>
            </a:p>
          </p:txBody>
        </p:sp>
        <p:sp>
          <p:nvSpPr>
            <p:cNvPr id="142" name="Shape 142"/>
            <p:cNvSpPr/>
            <p:nvPr/>
          </p:nvSpPr>
          <p:spPr>
            <a:xfrm>
              <a:off x="710300" y="1623334"/>
              <a:ext cx="2667260" cy="215041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View</a:t>
              </a:r>
            </a:p>
            <a:p>
              <a:pPr>
                <a:spcBef>
                  <a:spcPts val="1900"/>
                </a:spcBef>
                <a:defRPr>
                  <a:solidFill>
                    <a:srgbClr val="FFFFFF"/>
                  </a:solidFill>
                </a:defRPr>
              </a:pPr>
              <a:r>
                <a:t>render()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710300" y="5938066"/>
              <a:ext cx="2667260" cy="18345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Model</a:t>
              </a:r>
            </a:p>
            <a:p>
              <a:pPr>
                <a:spcBef>
                  <a:spcPts val="1900"/>
                </a:spcBef>
                <a:defRPr sz="4000">
                  <a:solidFill>
                    <a:srgbClr val="FFFFFF"/>
                  </a:solidFill>
                </a:defRPr>
              </a:pPr>
              <a:r>
                <a:t>this.state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717560" y="4220904"/>
              <a:ext cx="2667260" cy="12700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Callback</a:t>
              </a: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9230491" y="3854591"/>
            <a:ext cx="4087861" cy="4212295"/>
            <a:chOff x="0" y="0"/>
            <a:chExt cx="4087860" cy="4212293"/>
          </a:xfrm>
        </p:grpSpPr>
        <p:sp>
          <p:nvSpPr>
            <p:cNvPr id="146" name="Shape 146"/>
            <p:cNvSpPr/>
            <p:nvPr/>
          </p:nvSpPr>
          <p:spPr>
            <a:xfrm>
              <a:off x="0" y="0"/>
              <a:ext cx="4087861" cy="4212294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2000"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</a:p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Component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710300" y="1623334"/>
              <a:ext cx="2667260" cy="215041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View</a:t>
              </a:r>
            </a:p>
            <a:p>
              <a:pPr>
                <a:spcBef>
                  <a:spcPts val="1900"/>
                </a:spcBef>
                <a:defRPr>
                  <a:solidFill>
                    <a:srgbClr val="FFFFFF"/>
                  </a:solidFill>
                </a:defRPr>
              </a:pPr>
              <a:r>
                <a:t>render()</a:t>
              </a:r>
            </a:p>
          </p:txBody>
        </p:sp>
      </p:grpSp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View與Model</a:t>
            </a:r>
          </a:p>
        </p:txBody>
      </p:sp>
      <p:sp>
        <p:nvSpPr>
          <p:cNvPr id="150" name="Shape 150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5" name="Group 155"/>
          <p:cNvGrpSpPr/>
          <p:nvPr/>
        </p:nvGrpSpPr>
        <p:grpSpPr>
          <a:xfrm>
            <a:off x="1458866" y="3073987"/>
            <a:ext cx="4087861" cy="8144083"/>
            <a:chOff x="0" y="0"/>
            <a:chExt cx="4087860" cy="8144082"/>
          </a:xfrm>
        </p:grpSpPr>
        <p:sp>
          <p:nvSpPr>
            <p:cNvPr id="151" name="Shape 151"/>
            <p:cNvSpPr/>
            <p:nvPr/>
          </p:nvSpPr>
          <p:spPr>
            <a:xfrm>
              <a:off x="0" y="0"/>
              <a:ext cx="4087861" cy="8144083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2000"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</a:p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Component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710300" y="1623334"/>
              <a:ext cx="2667260" cy="215041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View</a:t>
              </a:r>
            </a:p>
            <a:p>
              <a:pPr>
                <a:spcBef>
                  <a:spcPts val="1900"/>
                </a:spcBef>
                <a:defRPr>
                  <a:solidFill>
                    <a:srgbClr val="FFFFFF"/>
                  </a:solidFill>
                </a:defRPr>
              </a:pPr>
              <a:r>
                <a:t>render()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710300" y="5938066"/>
              <a:ext cx="2667260" cy="18345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Model</a:t>
              </a:r>
            </a:p>
            <a:p>
              <a:pPr>
                <a:spcBef>
                  <a:spcPts val="1900"/>
                </a:spcBef>
                <a:defRPr sz="4000">
                  <a:solidFill>
                    <a:srgbClr val="FFFFFF"/>
                  </a:solidFill>
                </a:defRPr>
              </a:pPr>
              <a:r>
                <a:t>this.state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717560" y="4220904"/>
              <a:ext cx="2667260" cy="12700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Callback</a:t>
              </a:r>
            </a:p>
          </p:txBody>
        </p:sp>
      </p:grpSp>
      <p:grpSp>
        <p:nvGrpSpPr>
          <p:cNvPr id="163" name="Group 163"/>
          <p:cNvGrpSpPr/>
          <p:nvPr/>
        </p:nvGrpSpPr>
        <p:grpSpPr>
          <a:xfrm>
            <a:off x="8538950" y="5039881"/>
            <a:ext cx="15143360" cy="4212295"/>
            <a:chOff x="0" y="0"/>
            <a:chExt cx="15143358" cy="4212293"/>
          </a:xfrm>
        </p:grpSpPr>
        <p:sp>
          <p:nvSpPr>
            <p:cNvPr id="156" name="Shape 156"/>
            <p:cNvSpPr/>
            <p:nvPr/>
          </p:nvSpPr>
          <p:spPr>
            <a:xfrm>
              <a:off x="5912959" y="1083971"/>
              <a:ext cx="2026711" cy="984281"/>
            </a:xfrm>
            <a:prstGeom prst="rightArrow">
              <a:avLst>
                <a:gd name="adj1" fmla="val 32000"/>
                <a:gd name="adj2" fmla="val 82578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8743856" y="1118615"/>
              <a:ext cx="2667259" cy="1975064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Method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1602308" y="1118615"/>
              <a:ext cx="3541051" cy="197506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Model</a:t>
              </a:r>
            </a:p>
            <a:p>
              <a:pPr>
                <a:spcBef>
                  <a:spcPts val="1900"/>
                </a:spcBef>
                <a:defRPr sz="4000">
                  <a:solidFill>
                    <a:srgbClr val="FFFFFF"/>
                  </a:solidFill>
                </a:defRPr>
              </a:pPr>
              <a:r>
                <a:t>this.state</a:t>
              </a:r>
            </a:p>
          </p:txBody>
        </p:sp>
        <p:grpSp>
          <p:nvGrpSpPr>
            <p:cNvPr id="161" name="Group 161"/>
            <p:cNvGrpSpPr/>
            <p:nvPr/>
          </p:nvGrpSpPr>
          <p:grpSpPr>
            <a:xfrm>
              <a:off x="0" y="0"/>
              <a:ext cx="4087861" cy="4212294"/>
              <a:chOff x="0" y="0"/>
              <a:chExt cx="4087860" cy="4212293"/>
            </a:xfrm>
          </p:grpSpPr>
          <p:sp>
            <p:nvSpPr>
              <p:cNvPr id="159" name="Shape 159"/>
              <p:cNvSpPr/>
              <p:nvPr/>
            </p:nvSpPr>
            <p:spPr>
              <a:xfrm>
                <a:off x="0" y="0"/>
                <a:ext cx="4087861" cy="4212294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635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sz="2000" u="sng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</a:p>
              <a:p>
                <a:pPr>
                  <a:defRPr u="sng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Component</a:t>
                </a: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710300" y="1623334"/>
                <a:ext cx="2667260" cy="215041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>
                  <a:defRPr u="sng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pPr>
                <a:r>
                  <a:t>View</a:t>
                </a:r>
              </a:p>
              <a:p>
                <a:pPr>
                  <a:spcBef>
                    <a:spcPts val="1900"/>
                  </a:spcBef>
                  <a:defRPr>
                    <a:solidFill>
                      <a:srgbClr val="FFFFFF"/>
                    </a:solidFill>
                  </a:defRPr>
                </a:pPr>
                <a:r>
                  <a:t>render()</a:t>
                </a:r>
              </a:p>
            </p:txBody>
          </p:sp>
        </p:grpSp>
        <p:sp>
          <p:nvSpPr>
            <p:cNvPr id="162" name="Shape 162"/>
            <p:cNvSpPr/>
            <p:nvPr/>
          </p:nvSpPr>
          <p:spPr>
            <a:xfrm flipH="1">
              <a:off x="5912959" y="2144041"/>
              <a:ext cx="2026711" cy="984282"/>
            </a:xfrm>
            <a:prstGeom prst="rightArrow">
              <a:avLst>
                <a:gd name="adj1" fmla="val 32000"/>
                <a:gd name="adj2" fmla="val 82578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4" name="Shape 164"/>
          <p:cNvSpPr/>
          <p:nvPr/>
        </p:nvSpPr>
        <p:spPr>
          <a:xfrm flipV="1">
            <a:off x="7155692" y="2427821"/>
            <a:ext cx="1" cy="9436415"/>
          </a:xfrm>
          <a:prstGeom prst="line">
            <a:avLst/>
          </a:prstGeom>
          <a:ln w="76200">
            <a:solidFill>
              <a:srgbClr val="5A5F5E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67" name="Group 167"/>
          <p:cNvGrpSpPr/>
          <p:nvPr/>
        </p:nvGrpSpPr>
        <p:grpSpPr>
          <a:xfrm>
            <a:off x="7955388" y="6437317"/>
            <a:ext cx="4087861" cy="4212294"/>
            <a:chOff x="0" y="0"/>
            <a:chExt cx="4087860" cy="4212293"/>
          </a:xfrm>
        </p:grpSpPr>
        <p:sp>
          <p:nvSpPr>
            <p:cNvPr id="165" name="Shape 165"/>
            <p:cNvSpPr/>
            <p:nvPr/>
          </p:nvSpPr>
          <p:spPr>
            <a:xfrm>
              <a:off x="0" y="0"/>
              <a:ext cx="4087861" cy="4212294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2000"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</a:p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Component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710300" y="1623334"/>
              <a:ext cx="2667260" cy="215041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View</a:t>
              </a:r>
            </a:p>
            <a:p>
              <a:pPr>
                <a:spcBef>
                  <a:spcPts val="1900"/>
                </a:spcBef>
                <a:defRPr>
                  <a:solidFill>
                    <a:srgbClr val="FFFFFF"/>
                  </a:solidFill>
                </a:defRPr>
              </a:pPr>
              <a:r>
                <a:t>render()</a:t>
              </a:r>
            </a:p>
          </p:txBody>
        </p:sp>
      </p:grpSp>
      <p:grpSp>
        <p:nvGrpSpPr>
          <p:cNvPr id="172" name="Group 172"/>
          <p:cNvGrpSpPr/>
          <p:nvPr/>
        </p:nvGrpSpPr>
        <p:grpSpPr>
          <a:xfrm>
            <a:off x="630586" y="4471422"/>
            <a:ext cx="4087861" cy="8144084"/>
            <a:chOff x="0" y="0"/>
            <a:chExt cx="4087860" cy="8144082"/>
          </a:xfrm>
        </p:grpSpPr>
        <p:sp>
          <p:nvSpPr>
            <p:cNvPr id="168" name="Shape 168"/>
            <p:cNvSpPr/>
            <p:nvPr/>
          </p:nvSpPr>
          <p:spPr>
            <a:xfrm>
              <a:off x="0" y="0"/>
              <a:ext cx="4087861" cy="8144083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sz="2000"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</a:p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Component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710300" y="1623334"/>
              <a:ext cx="2667260" cy="215041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View</a:t>
              </a:r>
            </a:p>
            <a:p>
              <a:pPr>
                <a:spcBef>
                  <a:spcPts val="1900"/>
                </a:spcBef>
                <a:defRPr>
                  <a:solidFill>
                    <a:srgbClr val="FFFFFF"/>
                  </a:solidFill>
                </a:defRPr>
              </a:pPr>
              <a:r>
                <a:t>render()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710300" y="5938066"/>
              <a:ext cx="2667260" cy="183454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defRPr u="sng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Model</a:t>
              </a:r>
            </a:p>
            <a:p>
              <a:pPr>
                <a:spcBef>
                  <a:spcPts val="1900"/>
                </a:spcBef>
                <a:defRPr sz="4000">
                  <a:solidFill>
                    <a:srgbClr val="FFFFFF"/>
                  </a:solidFill>
                </a:defRPr>
              </a:pPr>
              <a:r>
                <a:t>this.state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717560" y="4220904"/>
              <a:ext cx="2667260" cy="12700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Callback</a:t>
              </a:r>
            </a:p>
          </p:txBody>
        </p:sp>
      </p:grpSp>
      <p:grpSp>
        <p:nvGrpSpPr>
          <p:cNvPr id="175" name="Group 175"/>
          <p:cNvGrpSpPr/>
          <p:nvPr/>
        </p:nvGrpSpPr>
        <p:grpSpPr>
          <a:xfrm>
            <a:off x="14284163" y="5104234"/>
            <a:ext cx="9500998" cy="3270669"/>
            <a:chOff x="0" y="0"/>
            <a:chExt cx="9500996" cy="3270668"/>
          </a:xfrm>
        </p:grpSpPr>
        <p:sp>
          <p:nvSpPr>
            <p:cNvPr id="173" name="Shape 173"/>
            <p:cNvSpPr/>
            <p:nvPr/>
          </p:nvSpPr>
          <p:spPr>
            <a:xfrm>
              <a:off x="0" y="812919"/>
              <a:ext cx="9500997" cy="2457750"/>
            </a:xfrm>
            <a:prstGeom prst="rect">
              <a:avLst/>
            </a:prstGeom>
            <a:noFill/>
            <a:ln w="762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3889677" y="0"/>
              <a:ext cx="1721645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</a:defRPr>
              </a:lvl1pPr>
            </a:lstStyle>
            <a:p>
              <a:pPr/>
              <a:r>
                <a:t>Redux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7740936" y="2805697"/>
            <a:ext cx="5797660" cy="8029652"/>
            <a:chOff x="0" y="18375"/>
            <a:chExt cx="5797659" cy="8029650"/>
          </a:xfrm>
        </p:grpSpPr>
        <p:sp>
          <p:nvSpPr>
            <p:cNvPr id="176" name="Shape 176"/>
            <p:cNvSpPr/>
            <p:nvPr/>
          </p:nvSpPr>
          <p:spPr>
            <a:xfrm>
              <a:off x="0" y="812919"/>
              <a:ext cx="5797660" cy="7235108"/>
            </a:xfrm>
            <a:prstGeom prst="rect">
              <a:avLst/>
            </a:prstGeom>
            <a:noFill/>
            <a:ln w="762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2143892" y="18375"/>
              <a:ext cx="1509875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</a:defRPr>
              </a:lvl1pPr>
            </a:lstStyle>
            <a:p>
              <a:pPr/>
              <a:r>
                <a:t>React</a:t>
              </a:r>
            </a:p>
          </p:txBody>
        </p:sp>
      </p:grpSp>
      <p:sp>
        <p:nvSpPr>
          <p:cNvPr id="179" name="Shape 179"/>
          <p:cNvSpPr/>
          <p:nvPr/>
        </p:nvSpPr>
        <p:spPr>
          <a:xfrm>
            <a:off x="16192845" y="2892001"/>
            <a:ext cx="6736179" cy="15369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統一管理的狀態變數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  <p:bldP build="whole" bldLvl="1" animBg="1" rev="0" advAuto="0" spid="148" grpId="5"/>
      <p:bldP build="whole" bldLvl="1" animBg="1" rev="0" advAuto="0" spid="163" grpId="4"/>
      <p:bldP build="whole" bldLvl="1" animBg="1" rev="0" advAuto="0" spid="179" grpId="9"/>
      <p:bldP build="whole" bldLvl="1" animBg="1" rev="0" advAuto="0" spid="178" grpId="8"/>
      <p:bldP build="whole" bldLvl="1" animBg="1" rev="0" advAuto="0" spid="172" grpId="2"/>
      <p:bldP build="whole" bldLvl="1" animBg="1" rev="0" advAuto="0" spid="175" grpId="7"/>
      <p:bldP build="whole" bldLvl="1" animBg="1" rev="0" advAuto="0" spid="164" grpId="3"/>
      <p:bldP build="whole" bldLvl="1" animBg="1" rev="0" advAuto="0" spid="167" grpId="6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reducer_books.js</a:t>
            </a:r>
          </a:p>
        </p:txBody>
      </p:sp>
      <p:sp>
        <p:nvSpPr>
          <p:cNvPr id="270" name="Shape 270"/>
          <p:cNvSpPr/>
          <p:nvPr>
            <p:ph type="body" sz="half" idx="1"/>
          </p:nvPr>
        </p:nvSpPr>
        <p:spPr>
          <a:xfrm>
            <a:off x="673100" y="8068574"/>
            <a:ext cx="23050500" cy="4631426"/>
          </a:xfrm>
          <a:prstGeom prst="rect">
            <a:avLst/>
          </a:prstGeom>
        </p:spPr>
        <p:txBody>
          <a:bodyPr/>
          <a:lstStyle/>
          <a:p>
            <a:pPr/>
            <a:r>
              <a:t>這是一個用來輸出所有狀態變數的reducer，是專案最基本畫面的data model</a:t>
            </a:r>
          </a:p>
        </p:txBody>
      </p:sp>
      <p:sp>
        <p:nvSpPr>
          <p:cNvPr id="271" name="Shape 27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2" name="螢幕快照 2016-02-20 上午7.2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7500" y="2880785"/>
            <a:ext cx="16129000" cy="541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螢幕快照 2016-02-20 上午9.0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4547" y="4075579"/>
            <a:ext cx="129794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Store－reducers/index.js</a:t>
            </a:r>
          </a:p>
        </p:txBody>
      </p:sp>
      <p:sp>
        <p:nvSpPr>
          <p:cNvPr id="276" name="Shape 276"/>
          <p:cNvSpPr/>
          <p:nvPr>
            <p:ph type="body" sz="half" idx="1"/>
          </p:nvPr>
        </p:nvSpPr>
        <p:spPr>
          <a:xfrm>
            <a:off x="673100" y="2409863"/>
            <a:ext cx="9969165" cy="10189432"/>
          </a:xfrm>
          <a:prstGeom prst="rect">
            <a:avLst/>
          </a:prstGeom>
        </p:spPr>
        <p:txBody>
          <a:bodyPr/>
          <a:lstStyle/>
          <a:p>
            <a:pPr marL="515619" indent="-515619" defTabSz="577850">
              <a:spcBef>
                <a:spcPts val="2800"/>
              </a:spcBef>
              <a:defRPr sz="4480"/>
            </a:pPr>
            <a:r>
              <a:t>雖然一個狀態變數對應一個reducer，但是Redux提供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combineReducers</a:t>
            </a:r>
            <a:r>
              <a:t>方法，把所有的reducer程式放在一起統一管理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把剛才定義的BooksReducer，以及還沒內容的ActiveBook，分別命名為books與activeBook，利用combineReducers存放在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rootReducer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這個index.js檔案，在redux裡面叫做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store</a:t>
            </a:r>
            <a:r>
              <a:t>，用來統一管理所有的狀態變數</a:t>
            </a:r>
          </a:p>
        </p:txBody>
      </p:sp>
      <p:sp>
        <p:nvSpPr>
          <p:cNvPr id="277" name="Shape 27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0" name="Group 280"/>
          <p:cNvGrpSpPr/>
          <p:nvPr/>
        </p:nvGrpSpPr>
        <p:grpSpPr>
          <a:xfrm>
            <a:off x="11255375" y="4752600"/>
            <a:ext cx="13037747" cy="4100233"/>
            <a:chOff x="0" y="0"/>
            <a:chExt cx="13037745" cy="4100231"/>
          </a:xfrm>
        </p:grpSpPr>
        <p:sp>
          <p:nvSpPr>
            <p:cNvPr id="278" name="Shape 278"/>
            <p:cNvSpPr/>
            <p:nvPr/>
          </p:nvSpPr>
          <p:spPr>
            <a:xfrm>
              <a:off x="478117" y="2696882"/>
              <a:ext cx="6478307" cy="1403350"/>
            </a:xfrm>
            <a:prstGeom prst="rect">
              <a:avLst/>
            </a:prstGeom>
            <a:noFill/>
            <a:ln w="889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9" name="Shape 279"/>
            <p:cNvSpPr/>
            <p:nvPr/>
          </p:nvSpPr>
          <p:spPr>
            <a:xfrm>
              <a:off x="0" y="0"/>
              <a:ext cx="13037746" cy="1403350"/>
            </a:xfrm>
            <a:prstGeom prst="rect">
              <a:avLst/>
            </a:prstGeom>
            <a:noFill/>
            <a:ln w="889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螢幕快照 2016-02-20 上午9.0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4547" y="4075579"/>
            <a:ext cx="129794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Store－reducers/index.js</a:t>
            </a:r>
          </a:p>
        </p:txBody>
      </p:sp>
      <p:sp>
        <p:nvSpPr>
          <p:cNvPr id="284" name="Shape 284"/>
          <p:cNvSpPr/>
          <p:nvPr>
            <p:ph type="body" sz="half" idx="1"/>
          </p:nvPr>
        </p:nvSpPr>
        <p:spPr>
          <a:xfrm>
            <a:off x="673100" y="2409863"/>
            <a:ext cx="9969165" cy="10189432"/>
          </a:xfrm>
          <a:prstGeom prst="rect">
            <a:avLst/>
          </a:prstGeom>
        </p:spPr>
        <p:txBody>
          <a:bodyPr/>
          <a:lstStyle/>
          <a:p>
            <a:pPr marL="493522" indent="-493522" defTabSz="553084">
              <a:spcBef>
                <a:spcPts val="2600"/>
              </a:spcBef>
              <a:defRPr sz="4288"/>
            </a:pPr>
            <a:r>
              <a:t>index.js有兩個需要注意的地方</a:t>
            </a:r>
          </a:p>
          <a:p>
            <a:pPr lvl="1" marL="1429512" indent="-714756" defTabSz="553084">
              <a:spcBef>
                <a:spcPts val="2600"/>
              </a:spcBef>
              <a:buSzPct val="100000"/>
              <a:buAutoNum type="circleNumDbPlain" startAt="1"/>
              <a:defRPr sz="4288"/>
            </a:pPr>
            <a:r>
              <a:t>rootrReducer就是Redux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儲存狀態變數</a:t>
            </a:r>
            <a:r>
              <a:t>的地方。這裡儲存了books與activeBook兩個狀態變數</a:t>
            </a:r>
          </a:p>
          <a:p>
            <a:pPr lvl="1" marL="1429512" indent="-714756" defTabSz="553084">
              <a:spcBef>
                <a:spcPts val="2600"/>
              </a:spcBef>
              <a:buSzPct val="100000"/>
              <a:buAutoNum type="circleNumDbPlain" startAt="1"/>
              <a:defRPr sz="4288"/>
            </a:pPr>
            <a:r>
              <a:t>使用const宣告狀態變數，代表狀態變數一經建立，就無法改變，除非重新再建立</a:t>
            </a:r>
          </a:p>
          <a:p>
            <a:pPr marL="493522" indent="-493522" defTabSz="553084">
              <a:spcBef>
                <a:spcPts val="2600"/>
              </a:spcBef>
              <a:defRPr sz="4288"/>
            </a:pPr>
            <a:r>
              <a:t>這是Redux的一個重要特性－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只有事件的觸發，才能建立新的狀態變數</a:t>
            </a:r>
            <a:r>
              <a:t>，程式本身無法修改狀態變數</a:t>
            </a:r>
          </a:p>
        </p:txBody>
      </p:sp>
      <p:sp>
        <p:nvSpPr>
          <p:cNvPr id="285" name="Shape 28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Shape 286"/>
          <p:cNvSpPr/>
          <p:nvPr/>
        </p:nvSpPr>
        <p:spPr>
          <a:xfrm>
            <a:off x="11733493" y="7449483"/>
            <a:ext cx="6478307" cy="1403350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練習1</a:t>
            </a:r>
          </a:p>
        </p:txBody>
      </p:sp>
      <p:sp>
        <p:nvSpPr>
          <p:cNvPr id="289" name="Shape 2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學習建立React/Redux專案的目錄架構</a:t>
            </a:r>
          </a:p>
          <a:p>
            <a:pPr/>
            <a:r>
              <a:t>建立reducers目錄，以及用來輸出所有狀態變數的reducer和統一管理reducer的Store</a:t>
            </a:r>
          </a:p>
        </p:txBody>
      </p:sp>
      <p:sp>
        <p:nvSpPr>
          <p:cNvPr id="290" name="Shape 29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ContainER元件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xfrm>
            <a:off x="666750" y="3122630"/>
            <a:ext cx="23050500" cy="8763898"/>
          </a:xfrm>
          <a:prstGeom prst="rect">
            <a:avLst/>
          </a:prstGeom>
        </p:spPr>
        <p:txBody>
          <a:bodyPr/>
          <a:lstStyle/>
          <a:p>
            <a:pPr marL="633476" indent="-633476" defTabSz="709930">
              <a:spcBef>
                <a:spcPts val="3400"/>
              </a:spcBef>
              <a:defRPr sz="5504"/>
            </a:pPr>
            <a:r>
              <a:t>在React/Redux的框架，狀態變數儲存在React元件的外面</a:t>
            </a:r>
          </a:p>
          <a:p>
            <a:pPr marL="633476" indent="-633476" defTabSz="709930">
              <a:spcBef>
                <a:spcPts val="3400"/>
              </a:spcBef>
              <a:defRPr sz="5504"/>
            </a:pPr>
            <a:r>
              <a:t>React需要一個介面元件來處理外部的狀態變數(state)與內部的參數(props)之間的資料交換－container元件</a:t>
            </a:r>
          </a:p>
          <a:p>
            <a:pPr marL="633476" indent="-633476" defTabSz="709930">
              <a:spcBef>
                <a:spcPts val="3400"/>
              </a:spcBef>
              <a:defRPr sz="5504"/>
            </a:pPr>
            <a:r>
              <a:t>因此，React元件被重新設計為兩大類</a:t>
            </a:r>
          </a:p>
          <a:p>
            <a:pPr lvl="1" marL="1266952" indent="-633476" defTabSz="709930">
              <a:spcBef>
                <a:spcPts val="3400"/>
              </a:spcBef>
              <a:defRPr sz="5504"/>
            </a:pPr>
            <a:r>
              <a:t>處理一般View渲染的元件－又稱為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dumb</a:t>
            </a:r>
            <a:r>
              <a:t>元件</a:t>
            </a:r>
          </a:p>
          <a:p>
            <a:pPr lvl="1" marL="1266952" indent="-633476" defTabSz="709930">
              <a:spcBef>
                <a:spcPts val="3400"/>
              </a:spcBef>
              <a:defRPr sz="5504"/>
            </a:pPr>
            <a:r>
              <a:t>處理與Redux介面的container元件－又稱為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smart</a:t>
            </a:r>
            <a:r>
              <a:t>元件</a:t>
            </a:r>
          </a:p>
        </p:txBody>
      </p:sp>
      <p:sp>
        <p:nvSpPr>
          <p:cNvPr id="296" name="Shape 29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螢幕快照 2016-02-20 下午12.11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9408" y="2252647"/>
            <a:ext cx="11679253" cy="10503864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container/book-list.js</a:t>
            </a:r>
          </a:p>
        </p:txBody>
      </p:sp>
      <p:sp>
        <p:nvSpPr>
          <p:cNvPr id="300" name="Shape 300"/>
          <p:cNvSpPr/>
          <p:nvPr>
            <p:ph type="body" sz="half" idx="1"/>
          </p:nvPr>
        </p:nvSpPr>
        <p:spPr>
          <a:xfrm>
            <a:off x="673100" y="2116514"/>
            <a:ext cx="11238008" cy="10583486"/>
          </a:xfrm>
          <a:prstGeom prst="rect">
            <a:avLst/>
          </a:prstGeom>
        </p:spPr>
        <p:txBody>
          <a:bodyPr/>
          <a:lstStyle/>
          <a:p>
            <a:pPr marL="545084" indent="-545084" defTabSz="610870">
              <a:spcBef>
                <a:spcPts val="2900"/>
              </a:spcBef>
              <a:defRPr sz="4736"/>
            </a:pPr>
            <a:r>
              <a:t>設計container元件book-list.js接收redux傳來的所有書目資料，並且用列表顯示</a:t>
            </a:r>
          </a:p>
          <a:p>
            <a:pPr marL="545084" indent="-545084" defTabSz="610870">
              <a:spcBef>
                <a:spcPts val="2900"/>
              </a:spcBef>
              <a:defRPr sz="4736"/>
            </a:pPr>
            <a:r>
              <a:t>這個元件需要接收參數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props.books</a:t>
            </a:r>
            <a:r>
              <a:t>來設定&lt;li&gt;標籤的內容</a:t>
            </a:r>
          </a:p>
          <a:p>
            <a:pPr marL="545084" indent="-545084" defTabSz="610870">
              <a:spcBef>
                <a:spcPts val="2900"/>
              </a:spcBef>
              <a:defRPr sz="4736"/>
            </a:pPr>
            <a:r>
              <a:t>在一般的React元件，參數props要從parent元件傳來</a:t>
            </a:r>
          </a:p>
          <a:p>
            <a:pPr marL="545084" indent="-545084" defTabSz="610870">
              <a:spcBef>
                <a:spcPts val="2900"/>
              </a:spcBef>
              <a:defRPr sz="4736"/>
            </a:pPr>
            <a:r>
              <a:t>這個是container元件，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參數props會從redux直接傳進來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545084" indent="-545084" defTabSz="610870">
              <a:spcBef>
                <a:spcPts val="2900"/>
              </a:spcBef>
              <a:defRPr sz="4736"/>
            </a:pPr>
            <a:r>
              <a:t>緊接著討論與redux的介面指令</a:t>
            </a:r>
          </a:p>
        </p:txBody>
      </p:sp>
      <p:sp>
        <p:nvSpPr>
          <p:cNvPr id="301" name="Shape 30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Shape 302"/>
          <p:cNvSpPr/>
          <p:nvPr/>
        </p:nvSpPr>
        <p:spPr>
          <a:xfrm>
            <a:off x="14456522" y="4222189"/>
            <a:ext cx="5695416" cy="554866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繼續之前，先回顧元件架構</a:t>
            </a:r>
          </a:p>
        </p:txBody>
      </p:sp>
      <p:sp>
        <p:nvSpPr>
          <p:cNvPr id="305" name="Shape 305"/>
          <p:cNvSpPr/>
          <p:nvPr>
            <p:ph type="body" sz="half" idx="1"/>
          </p:nvPr>
        </p:nvSpPr>
        <p:spPr>
          <a:xfrm>
            <a:off x="572247" y="2755856"/>
            <a:ext cx="8062217" cy="9497446"/>
          </a:xfrm>
          <a:prstGeom prst="rect">
            <a:avLst/>
          </a:prstGeom>
        </p:spPr>
        <p:txBody>
          <a:bodyPr/>
          <a:lstStyle/>
          <a:p>
            <a:pPr marL="456691" indent="-456691" defTabSz="511809">
              <a:spcBef>
                <a:spcPts val="2400"/>
              </a:spcBef>
              <a:defRPr sz="3968"/>
            </a:pPr>
            <a:r>
              <a:t>這個程式包含三個元件：APP元件、BookList元件與BookDetail元件</a:t>
            </a:r>
          </a:p>
          <a:p>
            <a:pPr marL="456691" indent="-456691" defTabSz="511809">
              <a:spcBef>
                <a:spcPts val="2400"/>
              </a:spcBef>
              <a:buClr>
                <a:srgbClr val="535353"/>
              </a:buClr>
              <a:defRPr sz="3968"/>
            </a:pPr>
            <a:r>
              <a:t>BookList與BookDetail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直接與Redux交換資料</a:t>
            </a:r>
            <a:r>
              <a:t>，App不再傳遞props給這兩個元件</a:t>
            </a:r>
          </a:p>
          <a:p>
            <a:pPr marL="456691" indent="-456691" defTabSz="511809">
              <a:spcBef>
                <a:spcPts val="2400"/>
              </a:spcBef>
              <a:buClr>
                <a:srgbClr val="535353"/>
              </a:buClr>
              <a:defRPr sz="3968"/>
            </a:pPr>
            <a:r>
              <a:t>App元件只做View的渲染，屬於dumb元件</a:t>
            </a:r>
          </a:p>
          <a:p>
            <a:pPr marL="456691" indent="-456691" defTabSz="511809">
              <a:spcBef>
                <a:spcPts val="2400"/>
              </a:spcBef>
              <a:buClr>
                <a:srgbClr val="535353"/>
              </a:buClr>
              <a:defRPr sz="3968"/>
            </a:pPr>
            <a:r>
              <a:t>BookList與BookDetail屬於Container，屬於smart元件</a:t>
            </a:r>
          </a:p>
        </p:txBody>
      </p:sp>
      <p:sp>
        <p:nvSpPr>
          <p:cNvPr id="306" name="Shape 30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螢幕快照 2016-02-20 上午10.5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2103" y="2868496"/>
            <a:ext cx="15165748" cy="9272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選擇Container元件的原則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8208" indent="-648208" defTabSz="726440">
              <a:spcBef>
                <a:spcPts val="3500"/>
              </a:spcBef>
              <a:defRPr sz="5632"/>
            </a:pPr>
            <a:r>
              <a:t>Container元件也是React元件的一員</a:t>
            </a:r>
          </a:p>
          <a:p>
            <a:pPr marL="648208" indent="-648208" defTabSz="726440">
              <a:spcBef>
                <a:spcPts val="3500"/>
              </a:spcBef>
              <a:defRPr sz="5632"/>
            </a:pPr>
            <a:r>
              <a:t>直接選擇需要狀態變數元件或是其parent，做為container元件</a:t>
            </a:r>
          </a:p>
          <a:p>
            <a:pPr marL="648208" indent="-648208" defTabSz="726440">
              <a:spcBef>
                <a:spcPts val="3500"/>
              </a:spcBef>
              <a:defRPr sz="5632"/>
            </a:pPr>
            <a:r>
              <a:t>以BookList元件為例，真正需要狀態變數的元件是&lt;li&gt;，但是一個頁面有好幾個&lt;li&gt;。所以選擇&lt;li&gt;的parent元件&lt;ul&gt;做為container元件，用來把Redux裡面的booklist資料一次就傳遞到React裡</a:t>
            </a:r>
          </a:p>
          <a:p>
            <a:pPr marL="648208" indent="-648208" defTabSz="726440">
              <a:spcBef>
                <a:spcPts val="3500"/>
              </a:spcBef>
              <a:defRPr sz="5632"/>
            </a:pPr>
            <a:r>
              <a:t>一旦一個React元件被選擇為container元件，該元件就必須被修改為類別元件(因為container元件必須負責接收與儲存Redux傳進來的狀態變數)</a:t>
            </a:r>
          </a:p>
        </p:txBody>
      </p:sp>
      <p:sp>
        <p:nvSpPr>
          <p:cNvPr id="311" name="Shape 31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修改APP元件</a:t>
            </a:r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xfrm>
            <a:off x="2346036" y="3359152"/>
            <a:ext cx="6968101" cy="8290855"/>
          </a:xfrm>
          <a:prstGeom prst="rect">
            <a:avLst/>
          </a:prstGeom>
        </p:spPr>
        <p:txBody>
          <a:bodyPr/>
          <a:lstStyle/>
          <a:p>
            <a:pPr/>
            <a:r>
              <a:t>注意：App元件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不需要傳遞參數</a:t>
            </a:r>
            <a:r>
              <a:t>給BookList元件</a:t>
            </a:r>
          </a:p>
        </p:txBody>
      </p:sp>
      <p:sp>
        <p:nvSpPr>
          <p:cNvPr id="315" name="Shape 31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6" name="螢幕快照 2016-02-20 下午12.13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0759" y="2729379"/>
            <a:ext cx="13284201" cy="95504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12868088" y="8886637"/>
            <a:ext cx="3550617" cy="625975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修改處理資料的架構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在每一個React的類別元件裡，除了用來處理View的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render函數</a:t>
            </a:r>
            <a:r>
              <a:t>，還有儲存資料的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  <a:r>
              <a:t>，以及處理UI觸發事件和修改狀態變數的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callback函數</a:t>
            </a:r>
          </a:p>
          <a:p>
            <a:pPr/>
            <a:r>
              <a:t>Redux的架構</a:t>
            </a:r>
          </a:p>
          <a:p>
            <a:pPr lvl="1" marL="2133600" indent="-1066800">
              <a:buSzPct val="100000"/>
              <a:buAutoNum type="circleNumDbPlain" startAt="1"/>
            </a:pPr>
            <a:r>
              <a:t>把React所有元件的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  <a:r>
              <a:t>取出來集中管理</a:t>
            </a:r>
          </a:p>
          <a:p>
            <a:pPr lvl="1" marL="2133600" indent="-1066800">
              <a:buSzPct val="100000"/>
              <a:buAutoNum type="circleNumDbPlain" startAt="1"/>
            </a:pPr>
            <a:r>
              <a:t>把React所有元件的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callback函數</a:t>
            </a:r>
            <a:r>
              <a:t>取出來集中管理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container元件</a:t>
            </a:r>
          </a:p>
        </p:txBody>
      </p:sp>
      <p:sp>
        <p:nvSpPr>
          <p:cNvPr id="320" name="Shape 320"/>
          <p:cNvSpPr/>
          <p:nvPr>
            <p:ph type="body" sz="half" idx="1"/>
          </p:nvPr>
        </p:nvSpPr>
        <p:spPr>
          <a:xfrm>
            <a:off x="673100" y="2309159"/>
            <a:ext cx="11009112" cy="10390841"/>
          </a:xfrm>
          <a:prstGeom prst="rect">
            <a:avLst/>
          </a:prstGeom>
        </p:spPr>
        <p:txBody>
          <a:bodyPr/>
          <a:lstStyle/>
          <a:p>
            <a:pPr marL="552450" indent="-552450" defTabSz="619125">
              <a:spcBef>
                <a:spcPts val="3000"/>
              </a:spcBef>
              <a:defRPr sz="4800"/>
            </a:pPr>
            <a:r>
              <a:t>為了讓React的container元件可以與Redux溝通，必須在container元件import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 react-redux</a:t>
            </a:r>
            <a:r>
              <a:t>函數庫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552450" indent="-552450" defTabSz="619125">
              <a:spcBef>
                <a:spcPts val="3000"/>
              </a:spcBef>
              <a:defRPr sz="4800"/>
            </a:pPr>
            <a:r>
              <a:t>react-redux函數庫提供了React與Redux介面的程式</a:t>
            </a:r>
          </a:p>
          <a:p>
            <a:pPr marL="552450" indent="-552450" defTabSz="619125">
              <a:spcBef>
                <a:spcPts val="3000"/>
              </a:spcBef>
              <a:defRPr sz="4800"/>
            </a:pPr>
            <a:r>
              <a:t>在此，我們只需要import其中的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connect</a:t>
            </a:r>
            <a:r>
              <a:t>函數</a:t>
            </a:r>
          </a:p>
          <a:p>
            <a:pPr marL="552450" indent="-552450" defTabSz="619125">
              <a:spcBef>
                <a:spcPts val="3000"/>
              </a:spcBef>
              <a:defRPr sz="4800"/>
            </a:pPr>
            <a:r>
              <a:t>因為container要export一個結合Redux介面的模組，所以先把export default移除</a:t>
            </a:r>
          </a:p>
        </p:txBody>
      </p:sp>
      <p:sp>
        <p:nvSpPr>
          <p:cNvPr id="321" name="Shape 32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2" name="螢幕快照 2016-02-20 下午12.39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5613" y="2024740"/>
            <a:ext cx="11679253" cy="10959679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12136904" y="2457262"/>
            <a:ext cx="7938803" cy="625975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26" name="Group 326"/>
          <p:cNvGrpSpPr/>
          <p:nvPr/>
        </p:nvGrpSpPr>
        <p:grpSpPr>
          <a:xfrm>
            <a:off x="12297522" y="4004235"/>
            <a:ext cx="7069028" cy="4184839"/>
            <a:chOff x="0" y="0"/>
            <a:chExt cx="7069026" cy="4184838"/>
          </a:xfrm>
        </p:grpSpPr>
        <p:sp>
          <p:nvSpPr>
            <p:cNvPr id="324" name="Shape 324"/>
            <p:cNvSpPr/>
            <p:nvPr/>
          </p:nvSpPr>
          <p:spPr>
            <a:xfrm flipH="1" flipV="1">
              <a:off x="-1" y="-1"/>
              <a:ext cx="2741663" cy="3669986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1924127" y="3372038"/>
              <a:ext cx="5144900" cy="812801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先移除export default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3" grpId="1"/>
      <p:bldP build="whole" bldLvl="1" animBg="1" rev="0" advAuto="0" spid="326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-9540" y="-2989"/>
            <a:ext cx="20226918" cy="1393826"/>
          </a:xfrm>
          <a:prstGeom prst="rect">
            <a:avLst/>
          </a:prstGeom>
        </p:spPr>
        <p:txBody>
          <a:bodyPr/>
          <a:lstStyle/>
          <a:p>
            <a:pPr/>
            <a:r>
              <a:t>container元件－加入參數與狀態變數的轉換函數</a:t>
            </a:r>
          </a:p>
        </p:txBody>
      </p:sp>
      <p:sp>
        <p:nvSpPr>
          <p:cNvPr id="329" name="Shape 329"/>
          <p:cNvSpPr/>
          <p:nvPr>
            <p:ph type="body" sz="half" idx="1"/>
          </p:nvPr>
        </p:nvSpPr>
        <p:spPr>
          <a:xfrm>
            <a:off x="673100" y="2309159"/>
            <a:ext cx="12260024" cy="10390841"/>
          </a:xfrm>
          <a:prstGeom prst="rect">
            <a:avLst/>
          </a:prstGeom>
        </p:spPr>
        <p:txBody>
          <a:bodyPr/>
          <a:lstStyle/>
          <a:p>
            <a:pPr/>
            <a:r>
              <a:t>新增一個任意命名的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mapStateToProps</a:t>
            </a:r>
            <a:r>
              <a:t>函數，這個函數的傳入參數是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  <a:r>
              <a:t>state</a:t>
            </a:r>
          </a:p>
          <a:p>
            <a:pPr/>
            <a:r>
              <a:t>這個函數的回傳值就是參數物件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this.props.books=state.books</a:t>
            </a:r>
          </a:p>
        </p:txBody>
      </p:sp>
      <p:sp>
        <p:nvSpPr>
          <p:cNvPr id="330" name="Shape 33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1" name="螢幕快照 2016-02-20 下午1.54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56008" y="3890453"/>
            <a:ext cx="10591130" cy="7228253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/>
        </p:nvSpPr>
        <p:spPr>
          <a:xfrm>
            <a:off x="13348540" y="6406775"/>
            <a:ext cx="10080254" cy="3715680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body" sz="half" idx="1"/>
          </p:nvPr>
        </p:nvSpPr>
        <p:spPr>
          <a:xfrm>
            <a:off x="530225" y="2145866"/>
            <a:ext cx="12260024" cy="10717426"/>
          </a:xfrm>
          <a:prstGeom prst="rect">
            <a:avLst/>
          </a:prstGeom>
        </p:spPr>
        <p:txBody>
          <a:bodyPr/>
          <a:lstStyle/>
          <a:p>
            <a:pPr marL="589280" indent="-589280" defTabSz="660400">
              <a:spcBef>
                <a:spcPts val="3200"/>
              </a:spcBef>
              <a:defRPr sz="5120"/>
            </a:pPr>
            <a:r>
              <a:t>最後，利用react-redux提供的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connect</a:t>
            </a:r>
            <a:r>
              <a:t>函數，把mapStateToProps函數與BookList類別元件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綁定在一起</a:t>
            </a:r>
          </a:p>
          <a:p>
            <a:pPr marL="589280" indent="-589280" defTabSz="660400">
              <a:spcBef>
                <a:spcPts val="3200"/>
              </a:spcBef>
              <a:defRPr sz="5120"/>
            </a:pPr>
            <a:r>
              <a:t>connect函數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invoke兩次</a:t>
            </a:r>
            <a:r>
              <a:t>，第一次invoke傳入mapStateToProps參數，第二次invoke傳入BookList類別</a:t>
            </a:r>
          </a:p>
          <a:p>
            <a:pPr marL="589280" indent="-589280" defTabSz="660400">
              <a:spcBef>
                <a:spcPts val="3200"/>
              </a:spcBef>
              <a:defRPr sz="5120"/>
            </a:pPr>
            <a:r>
              <a:t>export default最輸出的模組，就是一個包含React類別元件與Redux儲存介面的container元件</a:t>
            </a:r>
          </a:p>
        </p:txBody>
      </p:sp>
      <p:sp>
        <p:nvSpPr>
          <p:cNvPr id="335" name="Shape 33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6" name="螢幕快照 2016-02-20 下午1.54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03633" y="3769298"/>
            <a:ext cx="10591130" cy="7228254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13396165" y="10476620"/>
            <a:ext cx="10606066" cy="73149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8" name="Shape 338"/>
          <p:cNvSpPr/>
          <p:nvPr>
            <p:ph type="title"/>
          </p:nvPr>
        </p:nvSpPr>
        <p:spPr>
          <a:xfrm>
            <a:off x="-9540" y="-2989"/>
            <a:ext cx="20226918" cy="1393826"/>
          </a:xfrm>
          <a:prstGeom prst="rect">
            <a:avLst/>
          </a:prstGeom>
        </p:spPr>
        <p:txBody>
          <a:bodyPr/>
          <a:lstStyle/>
          <a:p>
            <a:pPr/>
            <a:r>
              <a:t>container元件－綁定轉換函數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BookLIST顯示的結果</a:t>
            </a:r>
          </a:p>
        </p:txBody>
      </p:sp>
      <p:sp>
        <p:nvSpPr>
          <p:cNvPr id="341" name="Shape 34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2" name="螢幕快照 2016-02-20 下午2.05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2165" y="2704439"/>
            <a:ext cx="11959670" cy="8307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練習2</a:t>
            </a:r>
          </a:p>
        </p:txBody>
      </p:sp>
      <p:sp>
        <p:nvSpPr>
          <p:cNvPr id="345" name="Shape 3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建立Container元件</a:t>
            </a:r>
          </a:p>
          <a:p>
            <a:pPr/>
            <a:r>
              <a:t>練習利用connect綁定BookList元件與mapStateToProps函數，以建立一個container元件</a:t>
            </a:r>
          </a:p>
          <a:p>
            <a:pPr/>
            <a:r>
              <a:t>修改reducer裡面的資料books_list.js，觀察瀏覽器畫面是否立即re-render顯示最新的資料</a:t>
            </a:r>
          </a:p>
        </p:txBody>
      </p:sp>
      <p:sp>
        <p:nvSpPr>
          <p:cNvPr id="346" name="Shape 34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 creators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事件處理－Action</a:t>
            </a:r>
          </a:p>
        </p:txBody>
      </p:sp>
      <p:sp>
        <p:nvSpPr>
          <p:cNvPr id="351" name="Shape 351"/>
          <p:cNvSpPr/>
          <p:nvPr>
            <p:ph type="body" sz="half" idx="1"/>
          </p:nvPr>
        </p:nvSpPr>
        <p:spPr>
          <a:xfrm>
            <a:off x="673100" y="3002511"/>
            <a:ext cx="11104625" cy="9004136"/>
          </a:xfrm>
          <a:prstGeom prst="rect">
            <a:avLst/>
          </a:prstGeom>
        </p:spPr>
        <p:txBody>
          <a:bodyPr/>
          <a:lstStyle/>
          <a:p>
            <a:pPr marL="574547" indent="-574547" defTabSz="643889">
              <a:spcBef>
                <a:spcPts val="3100"/>
              </a:spcBef>
              <a:defRPr sz="4992"/>
            </a:pPr>
            <a:r>
              <a:t>目前，我們可以利用container，固定的把reducer輸出的狀態變數轉換成React元件的props，在render顯示</a:t>
            </a:r>
          </a:p>
          <a:p>
            <a:pPr marL="574547" indent="-574547" defTabSz="643889">
              <a:spcBef>
                <a:spcPts val="3100"/>
              </a:spcBef>
              <a:defRPr sz="4992"/>
            </a:pPr>
            <a:r>
              <a:t>希望可以點擊書目，來切換右側的BookDetail區域，顯示不同的詳細內容</a:t>
            </a:r>
          </a:p>
          <a:p>
            <a:pPr marL="574547" indent="-574547" defTabSz="643889">
              <a:spcBef>
                <a:spcPts val="3100"/>
              </a:spcBef>
              <a:defRPr sz="4992"/>
            </a:pPr>
            <a:r>
              <a:t>Redux框架提供了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Actions</a:t>
            </a:r>
            <a:r>
              <a:t>機制，來進行類似React的callback函數的事件處理</a:t>
            </a:r>
          </a:p>
        </p:txBody>
      </p:sp>
      <p:sp>
        <p:nvSpPr>
          <p:cNvPr id="352" name="Shape 35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" name="螢幕快照 2016-02-19 下午6.0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5774" y="3389362"/>
            <a:ext cx="11846480" cy="75036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6" name="Group 356"/>
          <p:cNvGrpSpPr/>
          <p:nvPr/>
        </p:nvGrpSpPr>
        <p:grpSpPr>
          <a:xfrm>
            <a:off x="12462549" y="9405877"/>
            <a:ext cx="2998229" cy="2569520"/>
            <a:chOff x="4938099" y="-1117765"/>
            <a:chExt cx="2998228" cy="2569518"/>
          </a:xfrm>
        </p:grpSpPr>
        <p:sp>
          <p:nvSpPr>
            <p:cNvPr id="354" name="Shape 354"/>
            <p:cNvSpPr/>
            <p:nvPr/>
          </p:nvSpPr>
          <p:spPr>
            <a:xfrm flipH="1" flipV="1">
              <a:off x="5707586" y="-1117766"/>
              <a:ext cx="803361" cy="1733539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938099" y="-72247"/>
              <a:ext cx="2998229" cy="1524001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點擊切換顯示圖書細節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Redux的Action流程</a:t>
            </a:r>
          </a:p>
        </p:txBody>
      </p:sp>
      <p:sp>
        <p:nvSpPr>
          <p:cNvPr id="359" name="Shape 35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Shape 360"/>
          <p:cNvSpPr/>
          <p:nvPr/>
        </p:nvSpPr>
        <p:spPr>
          <a:xfrm rot="19400757">
            <a:off x="11140592" y="4140341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點擊事件呼叫</a:t>
            </a:r>
          </a:p>
        </p:txBody>
      </p:sp>
      <p:sp>
        <p:nvSpPr>
          <p:cNvPr id="361" name="Shape 361"/>
          <p:cNvSpPr/>
          <p:nvPr/>
        </p:nvSpPr>
        <p:spPr>
          <a:xfrm rot="2093183">
            <a:off x="18822988" y="3976532"/>
            <a:ext cx="3629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送出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Action物件</a:t>
            </a:r>
          </a:p>
        </p:txBody>
      </p:sp>
      <p:grpSp>
        <p:nvGrpSpPr>
          <p:cNvPr id="368" name="Group 368"/>
          <p:cNvGrpSpPr/>
          <p:nvPr/>
        </p:nvGrpSpPr>
        <p:grpSpPr>
          <a:xfrm>
            <a:off x="10349532" y="2933301"/>
            <a:ext cx="13343509" cy="8041723"/>
            <a:chOff x="0" y="0"/>
            <a:chExt cx="13343508" cy="8041721"/>
          </a:xfrm>
        </p:grpSpPr>
        <p:sp>
          <p:nvSpPr>
            <p:cNvPr id="362" name="Shape 362"/>
            <p:cNvSpPr/>
            <p:nvPr/>
          </p:nvSpPr>
          <p:spPr>
            <a:xfrm>
              <a:off x="0" y="3742950"/>
              <a:ext cx="2962734" cy="232882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React Container</a:t>
              </a:r>
            </a:p>
          </p:txBody>
        </p:sp>
        <p:sp>
          <p:nvSpPr>
            <p:cNvPr id="363" name="Shape 363"/>
            <p:cNvSpPr/>
            <p:nvPr/>
          </p:nvSpPr>
          <p:spPr>
            <a:xfrm>
              <a:off x="5137148" y="0"/>
              <a:ext cx="2742376" cy="2328820"/>
            </a:xfrm>
            <a:prstGeom prst="rect">
              <a:avLst/>
            </a:prstGeom>
            <a:solidFill>
              <a:schemeClr val="accent1">
                <a:satOff val="-5995"/>
                <a:lumOff val="-1100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Action Creator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9923871" y="3742950"/>
              <a:ext cx="3419638" cy="232882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Reducers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1510543" y="973128"/>
              <a:ext cx="3288213" cy="242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397" y="12018"/>
                    <a:pt x="12597" y="4818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8231407" y="987652"/>
              <a:ext cx="3459739" cy="2435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6086" y="11979"/>
                    <a:pt x="8886" y="4779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761571" y="6639592"/>
              <a:ext cx="9670469" cy="140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294"/>
                  </a:moveTo>
                  <a:cubicBezTo>
                    <a:pt x="7053" y="21600"/>
                    <a:pt x="14253" y="21502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369" name="Shape 369"/>
          <p:cNvSpPr/>
          <p:nvPr/>
        </p:nvSpPr>
        <p:spPr>
          <a:xfrm rot="21597605">
            <a:off x="15374568" y="11261955"/>
            <a:ext cx="3162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送回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</a:p>
        </p:txBody>
      </p:sp>
      <p:sp>
        <p:nvSpPr>
          <p:cNvPr id="370" name="Shape 370"/>
          <p:cNvSpPr/>
          <p:nvPr>
            <p:ph type="body" sz="half" idx="1"/>
          </p:nvPr>
        </p:nvSpPr>
        <p:spPr>
          <a:xfrm>
            <a:off x="744537" y="2719925"/>
            <a:ext cx="8957158" cy="9569308"/>
          </a:xfrm>
          <a:prstGeom prst="rect">
            <a:avLst/>
          </a:prstGeom>
        </p:spPr>
        <p:txBody>
          <a:bodyPr/>
          <a:lstStyle/>
          <a:p>
            <a:pPr marL="757427" indent="-757427" defTabSz="586104">
              <a:spcBef>
                <a:spcPts val="2800"/>
              </a:spcBef>
              <a:buSzPct val="100000"/>
              <a:buAutoNum type="circleNumDbPlain" startAt="1"/>
              <a:defRPr sz="4544"/>
            </a:pPr>
            <a:r>
              <a:t>Action creator是一個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函數</a:t>
            </a:r>
            <a:r>
              <a:t>，React元件的UI觸發事件發生之後，會呼叫action creator，同時提供相關資訊</a:t>
            </a:r>
          </a:p>
          <a:p>
            <a:pPr marL="757427" indent="-757427" defTabSz="586104">
              <a:spcBef>
                <a:spcPts val="2800"/>
              </a:spcBef>
              <a:buSzPct val="100000"/>
              <a:buAutoNum type="circleNumDbPlain" startAt="1"/>
              <a:defRPr sz="4544"/>
            </a:pPr>
            <a:r>
              <a:t>Action creator會送出對應該事件的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action物件</a:t>
            </a:r>
          </a:p>
          <a:p>
            <a:pPr marL="757427" indent="-757427" defTabSz="586104">
              <a:spcBef>
                <a:spcPts val="2800"/>
              </a:spcBef>
              <a:buSzPct val="100000"/>
              <a:buAutoNum type="circleNumDbPlain" startAt="1"/>
              <a:defRPr sz="4544"/>
            </a:pPr>
            <a:r>
              <a:t>Action物件會呼叫對應的reducer，由reducer送回React元件需要的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1"/>
      <p:bldP build="whole" bldLvl="1" animBg="1" rev="0" advAuto="0" spid="361" grpId="2"/>
      <p:bldP build="whole" bldLvl="1" animBg="1" rev="0" advAuto="0" spid="369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 Creator</a:t>
            </a:r>
          </a:p>
        </p:txBody>
      </p:sp>
      <p:sp>
        <p:nvSpPr>
          <p:cNvPr id="376" name="Shape 376"/>
          <p:cNvSpPr/>
          <p:nvPr>
            <p:ph type="body" sz="half" idx="1"/>
          </p:nvPr>
        </p:nvSpPr>
        <p:spPr>
          <a:xfrm>
            <a:off x="1887537" y="3890473"/>
            <a:ext cx="10085089" cy="7228212"/>
          </a:xfrm>
          <a:prstGeom prst="rect">
            <a:avLst/>
          </a:prstGeom>
        </p:spPr>
        <p:txBody>
          <a:bodyPr/>
          <a:lstStyle/>
          <a:p>
            <a:pPr/>
            <a:r>
              <a:t>為了處理React元件的點擊事件，首先在actions目錄裡設計一個index.js，作為Redux的action creators，用來產生</a:t>
            </a:r>
          </a:p>
        </p:txBody>
      </p:sp>
      <p:sp>
        <p:nvSpPr>
          <p:cNvPr id="377" name="Shape 37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8" name="螢幕快照 2016-02-20 下午4.2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93805" y="2812803"/>
            <a:ext cx="7487856" cy="8859678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>
            <a:off x="17348679" y="5505262"/>
            <a:ext cx="2727028" cy="1023067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 creator</a:t>
            </a:r>
          </a:p>
        </p:txBody>
      </p:sp>
      <p:sp>
        <p:nvSpPr>
          <p:cNvPr id="382" name="Shape 382"/>
          <p:cNvSpPr/>
          <p:nvPr>
            <p:ph type="body" sz="half" idx="1"/>
          </p:nvPr>
        </p:nvSpPr>
        <p:spPr>
          <a:xfrm>
            <a:off x="756233" y="5207644"/>
            <a:ext cx="22871535" cy="5642573"/>
          </a:xfrm>
          <a:prstGeom prst="rect">
            <a:avLst/>
          </a:prstGeom>
        </p:spPr>
        <p:txBody>
          <a:bodyPr/>
          <a:lstStyle/>
          <a:p>
            <a:pPr marL="692404" indent="-692404" defTabSz="775969">
              <a:spcBef>
                <a:spcPts val="3700"/>
              </a:spcBef>
              <a:defRPr sz="6016"/>
            </a:pPr>
            <a:r>
              <a:t>selectBook是一個action creator，本身是一個函數，接收傳遞來的book參數之後，再進一步處理後續事宜</a:t>
            </a:r>
          </a:p>
          <a:p>
            <a:pPr marL="692404" indent="-692404" defTabSz="775969">
              <a:spcBef>
                <a:spcPts val="3700"/>
              </a:spcBef>
              <a:defRPr sz="6016"/>
            </a:pPr>
            <a:r>
              <a:t>先專注在action creator開發的教學，在selectBook被呼叫之後，先不發送action物件，而只是簡單的用console.log顯示被點擊的圖書名稱</a:t>
            </a:r>
          </a:p>
        </p:txBody>
      </p:sp>
      <p:sp>
        <p:nvSpPr>
          <p:cNvPr id="383" name="Shape 38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4" name="螢幕快照 2016-02-20 下午4.49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3185" y="2878552"/>
            <a:ext cx="13919201" cy="203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 + Redux</a:t>
            </a:r>
          </a:p>
        </p:txBody>
      </p:sp>
      <p:sp>
        <p:nvSpPr>
          <p:cNvPr id="185" name="Shape 185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Shape 186"/>
          <p:cNvSpPr/>
          <p:nvPr/>
        </p:nvSpPr>
        <p:spPr>
          <a:xfrm>
            <a:off x="13529637" y="3951827"/>
            <a:ext cx="4299200" cy="298623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React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(View)</a:t>
            </a:r>
          </a:p>
        </p:txBody>
      </p:sp>
      <p:sp>
        <p:nvSpPr>
          <p:cNvPr id="187" name="Shape 187"/>
          <p:cNvSpPr/>
          <p:nvPr/>
        </p:nvSpPr>
        <p:spPr>
          <a:xfrm>
            <a:off x="6616286" y="3951827"/>
            <a:ext cx="4299200" cy="2986234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Redux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(Model)</a:t>
            </a:r>
          </a:p>
        </p:txBody>
      </p:sp>
      <p:sp>
        <p:nvSpPr>
          <p:cNvPr id="188" name="Shape 188"/>
          <p:cNvSpPr/>
          <p:nvPr/>
        </p:nvSpPr>
        <p:spPr>
          <a:xfrm>
            <a:off x="10993253" y="9568752"/>
            <a:ext cx="2397495" cy="117981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191" name="Shape 191"/>
          <p:cNvSpPr/>
          <p:nvPr/>
        </p:nvSpPr>
        <p:spPr>
          <a:xfrm>
            <a:off x="8582258" y="7173972"/>
            <a:ext cx="1696061" cy="2917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0" h="21600" fill="norm" stroke="1" extrusionOk="0">
                <a:moveTo>
                  <a:pt x="20940" y="21600"/>
                </a:moveTo>
                <a:cubicBezTo>
                  <a:pt x="6304" y="17069"/>
                  <a:pt x="-660" y="9869"/>
                  <a:pt x="49" y="0"/>
                </a:cubicBezTo>
              </a:path>
            </a:pathLst>
          </a:custGeom>
          <a:ln w="1270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/>
        </p:nvSpPr>
        <p:spPr>
          <a:xfrm>
            <a:off x="14105681" y="7173972"/>
            <a:ext cx="1696062" cy="2917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0" h="21600" fill="norm" stroke="1" extrusionOk="0">
                <a:moveTo>
                  <a:pt x="0" y="21600"/>
                </a:moveTo>
                <a:cubicBezTo>
                  <a:pt x="14636" y="17069"/>
                  <a:pt x="21600" y="9869"/>
                  <a:pt x="20891" y="0"/>
                </a:cubicBezTo>
              </a:path>
            </a:pathLst>
          </a:custGeom>
          <a:ln w="1270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title"/>
          </p:nvPr>
        </p:nvSpPr>
        <p:spPr>
          <a:xfrm>
            <a:off x="-9540" y="-2989"/>
            <a:ext cx="16303437" cy="1393826"/>
          </a:xfrm>
          <a:prstGeom prst="rect">
            <a:avLst/>
          </a:prstGeom>
        </p:spPr>
        <p:txBody>
          <a:bodyPr/>
          <a:lstStyle/>
          <a:p>
            <a:pPr/>
            <a:r>
              <a:t>Container呼叫action creator</a:t>
            </a:r>
          </a:p>
        </p:txBody>
      </p:sp>
      <p:sp>
        <p:nvSpPr>
          <p:cNvPr id="387" name="Shape 387"/>
          <p:cNvSpPr/>
          <p:nvPr>
            <p:ph type="body" sz="half" idx="1"/>
          </p:nvPr>
        </p:nvSpPr>
        <p:spPr>
          <a:xfrm>
            <a:off x="850366" y="4036713"/>
            <a:ext cx="22683268" cy="5642574"/>
          </a:xfrm>
          <a:prstGeom prst="rect">
            <a:avLst/>
          </a:prstGeom>
        </p:spPr>
        <p:txBody>
          <a:bodyPr/>
          <a:lstStyle/>
          <a:p>
            <a:pPr marL="714502" indent="-714502" defTabSz="800735">
              <a:spcBef>
                <a:spcPts val="3800"/>
              </a:spcBef>
              <a:defRPr sz="6208"/>
            </a:pPr>
            <a:r>
              <a:t>React的container元件，具有與Redux溝通的介面，包含</a:t>
            </a:r>
          </a:p>
          <a:p>
            <a:pPr lvl="1" marL="1429004" indent="-714502" defTabSz="800735">
              <a:spcBef>
                <a:spcPts val="3800"/>
              </a:spcBef>
              <a:defRPr sz="6208"/>
            </a:pPr>
            <a:r>
              <a:t>從reducer接收狀態變數的介面－使用react-redux的connect函數</a:t>
            </a:r>
          </a:p>
          <a:p>
            <a:pPr lvl="1" marL="1429004" indent="-714502" defTabSz="800735">
              <a:spcBef>
                <a:spcPts val="3800"/>
              </a:spcBef>
              <a:defRPr sz="6208"/>
            </a:pPr>
            <a:r>
              <a:t>呼叫action creator的介面－接下來的教學</a:t>
            </a:r>
          </a:p>
        </p:txBody>
      </p:sp>
      <p:sp>
        <p:nvSpPr>
          <p:cNvPr id="388" name="Shape 38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xfrm>
            <a:off x="-9540" y="-2989"/>
            <a:ext cx="14754508" cy="1393826"/>
          </a:xfrm>
          <a:prstGeom prst="rect">
            <a:avLst/>
          </a:prstGeom>
        </p:spPr>
        <p:txBody>
          <a:bodyPr/>
          <a:lstStyle/>
          <a:p>
            <a:pPr/>
            <a:r>
              <a:t>Container呼叫action creator</a:t>
            </a: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xfrm>
            <a:off x="673100" y="6297478"/>
            <a:ext cx="23050500" cy="6667250"/>
          </a:xfrm>
          <a:prstGeom prst="rect">
            <a:avLst/>
          </a:prstGeom>
        </p:spPr>
        <p:txBody>
          <a:bodyPr/>
          <a:lstStyle/>
          <a:p>
            <a:pPr marL="478789" indent="-478789" defTabSz="536575">
              <a:spcBef>
                <a:spcPts val="2600"/>
              </a:spcBef>
              <a:defRPr sz="4160"/>
            </a:pPr>
            <a:r>
              <a:t>在BookList加入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selectBook</a:t>
            </a:r>
            <a:r>
              <a:t>與redux的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bindActionCreators</a:t>
            </a:r>
            <a:r>
              <a:t>函數</a:t>
            </a:r>
          </a:p>
          <a:p>
            <a:pPr marL="478789" indent="-478789" defTabSz="536575">
              <a:spcBef>
                <a:spcPts val="2600"/>
              </a:spcBef>
              <a:defRPr sz="4160"/>
            </a:pPr>
            <a:r>
              <a:t>宣告函數mapDispatchToProps，在函數內傳遞一個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dispatch</a:t>
            </a:r>
            <a:r>
              <a:t>參數給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bindActionCreators</a:t>
            </a:r>
            <a:r>
              <a:t>函數執行，就可以把action creator送出的action與reducer綁定</a:t>
            </a:r>
          </a:p>
          <a:p>
            <a:pPr marL="478789" indent="-478789" defTabSz="536575">
              <a:spcBef>
                <a:spcPts val="2600"/>
              </a:spcBef>
              <a:defRPr sz="4160"/>
            </a:pPr>
            <a:r>
              <a:t>利用connect把mapStateToProps與mapDispatchToProps綁定到BookList建立container</a:t>
            </a:r>
          </a:p>
          <a:p>
            <a:pPr lvl="1" marL="1386839" indent="-693419" defTabSz="536575">
              <a:spcBef>
                <a:spcPts val="2600"/>
              </a:spcBef>
              <a:buSzPct val="100000"/>
              <a:buAutoNum type="circleNumDbPlain" startAt="1"/>
              <a:defRPr sz="4160"/>
            </a:pPr>
            <a:r>
              <a:t>Action creator介面－在BookList可以使用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this.props.selectBook</a:t>
            </a:r>
            <a:r>
              <a:t>參數呼叫selectBook</a:t>
            </a:r>
          </a:p>
          <a:p>
            <a:pPr lvl="1" marL="1386839" indent="-693419" defTabSz="536575">
              <a:spcBef>
                <a:spcPts val="2600"/>
              </a:spcBef>
              <a:buSzPct val="100000"/>
              <a:buAutoNum type="circleNumDbPlain" startAt="1"/>
              <a:defRPr sz="4160"/>
            </a:pPr>
            <a:r>
              <a:t>狀態變數介面－在BookList可以使用狀態變數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state.books</a:t>
            </a:r>
            <a:r>
              <a:t>設定props</a:t>
            </a:r>
          </a:p>
        </p:txBody>
      </p:sp>
      <p:sp>
        <p:nvSpPr>
          <p:cNvPr id="392" name="Shape 39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3" name="螢幕快照 2016-02-21 下午1.24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1561" y="1592309"/>
            <a:ext cx="11693578" cy="133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螢幕快照 2016-02-21 下午1.27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4265" y="3130839"/>
            <a:ext cx="16708170" cy="2893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加入onclick事件觸發</a:t>
            </a:r>
          </a:p>
        </p:txBody>
      </p:sp>
      <p:sp>
        <p:nvSpPr>
          <p:cNvPr id="397" name="Shape 397"/>
          <p:cNvSpPr/>
          <p:nvPr>
            <p:ph type="body" sz="half" idx="1"/>
          </p:nvPr>
        </p:nvSpPr>
        <p:spPr>
          <a:xfrm>
            <a:off x="673100" y="3108677"/>
            <a:ext cx="11500331" cy="7498646"/>
          </a:xfrm>
          <a:prstGeom prst="rect">
            <a:avLst/>
          </a:prstGeom>
        </p:spPr>
        <p:txBody>
          <a:bodyPr/>
          <a:lstStyle/>
          <a:p>
            <a:pPr marL="552450" indent="-552450" defTabSz="619125">
              <a:spcBef>
                <a:spcPts val="3000"/>
              </a:spcBef>
              <a:defRPr sz="4800"/>
            </a:pPr>
            <a:r>
              <a:t>經過connect的綁定，BookList的&lt;li&gt;標籤，就可以直接使用this.props.selectBook(book)函數</a:t>
            </a:r>
          </a:p>
          <a:p>
            <a:pPr marL="552450" indent="-552450" defTabSz="619125">
              <a:spcBef>
                <a:spcPts val="3000"/>
              </a:spcBef>
              <a:defRPr sz="4800"/>
            </a:pPr>
            <a:r>
              <a:t>在發生點擊事件時，經過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onClick</a:t>
            </a:r>
            <a:r>
              <a:t>屬性立即呼叫action creator，並且把發生點擊事件的那一本書的資料，也一併送給action creator</a:t>
            </a:r>
          </a:p>
        </p:txBody>
      </p:sp>
      <p:sp>
        <p:nvSpPr>
          <p:cNvPr id="398" name="Shape 39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9" name="螢幕快照 2016-02-21 下午1.42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8669" y="0"/>
            <a:ext cx="1099457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hape 400"/>
          <p:cNvSpPr/>
          <p:nvPr/>
        </p:nvSpPr>
        <p:spPr>
          <a:xfrm>
            <a:off x="15242334" y="3650689"/>
            <a:ext cx="7034497" cy="1211384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執行的結果</a:t>
            </a:r>
          </a:p>
        </p:txBody>
      </p:sp>
      <p:sp>
        <p:nvSpPr>
          <p:cNvPr id="403" name="Shape 40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4" name="螢幕快照 2016-02-20 下午6.2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0900" y="2336800"/>
            <a:ext cx="15062200" cy="294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螢幕快照 2016-02-20 下午2.05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9504" y="5927325"/>
            <a:ext cx="8622456" cy="59891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8" name="Group 408"/>
          <p:cNvGrpSpPr/>
          <p:nvPr/>
        </p:nvGrpSpPr>
        <p:grpSpPr>
          <a:xfrm>
            <a:off x="9271674" y="10858440"/>
            <a:ext cx="2998229" cy="2506019"/>
            <a:chOff x="4938099" y="-1117765"/>
            <a:chExt cx="2998228" cy="2506018"/>
          </a:xfrm>
        </p:grpSpPr>
        <p:sp>
          <p:nvSpPr>
            <p:cNvPr id="406" name="Shape 406"/>
            <p:cNvSpPr/>
            <p:nvPr/>
          </p:nvSpPr>
          <p:spPr>
            <a:xfrm flipH="1" flipV="1">
              <a:off x="5707586" y="-1117766"/>
              <a:ext cx="803361" cy="1733539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938099" y="-8747"/>
              <a:ext cx="2998229" cy="1397001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點擊顯示console.log</a:t>
              </a:r>
            </a:p>
          </p:txBody>
        </p:sp>
      </p:grpSp>
      <p:grpSp>
        <p:nvGrpSpPr>
          <p:cNvPr id="411" name="Group 411"/>
          <p:cNvGrpSpPr/>
          <p:nvPr/>
        </p:nvGrpSpPr>
        <p:grpSpPr>
          <a:xfrm>
            <a:off x="11033799" y="7637121"/>
            <a:ext cx="2998229" cy="2569519"/>
            <a:chOff x="4938099" y="-1117765"/>
            <a:chExt cx="2998228" cy="2569518"/>
          </a:xfrm>
        </p:grpSpPr>
        <p:sp>
          <p:nvSpPr>
            <p:cNvPr id="409" name="Shape 409"/>
            <p:cNvSpPr/>
            <p:nvPr/>
          </p:nvSpPr>
          <p:spPr>
            <a:xfrm flipH="1" flipV="1">
              <a:off x="5707586" y="-1117766"/>
              <a:ext cx="803361" cy="1733539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4938099" y="-72247"/>
              <a:ext cx="2998229" cy="1524001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點擊切換顯示圖書細節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2"/>
      <p:bldP build="whole" bldLvl="1" animBg="1" rev="0" advAuto="0" spid="40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練習3</a:t>
            </a:r>
          </a:p>
        </p:txBody>
      </p:sp>
      <p:sp>
        <p:nvSpPr>
          <p:cNvPr id="414" name="Shape 414"/>
          <p:cNvSpPr/>
          <p:nvPr>
            <p:ph type="body" idx="1"/>
          </p:nvPr>
        </p:nvSpPr>
        <p:spPr>
          <a:xfrm>
            <a:off x="666750" y="3128350"/>
            <a:ext cx="23050500" cy="7459300"/>
          </a:xfrm>
          <a:prstGeom prst="rect">
            <a:avLst/>
          </a:prstGeom>
        </p:spPr>
        <p:txBody>
          <a:bodyPr/>
          <a:lstStyle/>
          <a:p>
            <a:pPr marL="729234" indent="-729234" defTabSz="817244">
              <a:spcBef>
                <a:spcPts val="3900"/>
              </a:spcBef>
              <a:defRPr sz="6336"/>
            </a:pPr>
            <a:r>
              <a:t>建立action creator函數</a:t>
            </a:r>
          </a:p>
          <a:p>
            <a:pPr marL="729234" indent="-729234" defTabSz="817244">
              <a:spcBef>
                <a:spcPts val="3900"/>
              </a:spcBef>
              <a:defRPr sz="6336"/>
            </a:pPr>
            <a:r>
              <a:t>練習利用connect綁定action creator函數與利用mapDispatchToProps函數建立container與action creator函數的連線</a:t>
            </a:r>
          </a:p>
          <a:p>
            <a:pPr marL="729234" indent="-729234" defTabSz="817244">
              <a:spcBef>
                <a:spcPts val="3900"/>
              </a:spcBef>
              <a:defRPr sz="6336"/>
            </a:pPr>
            <a:r>
              <a:t>設計點擊事件呼叫action creator，在console顯示點擊發生！</a:t>
            </a:r>
          </a:p>
        </p:txBody>
      </p:sp>
      <p:sp>
        <p:nvSpPr>
          <p:cNvPr id="415" name="Shape 41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9"/>
          <p:cNvGrpSpPr/>
          <p:nvPr/>
        </p:nvGrpSpPr>
        <p:grpSpPr>
          <a:xfrm>
            <a:off x="9974100" y="2683553"/>
            <a:ext cx="13343509" cy="9142555"/>
            <a:chOff x="0" y="0"/>
            <a:chExt cx="13343508" cy="9142554"/>
          </a:xfrm>
        </p:grpSpPr>
        <p:sp>
          <p:nvSpPr>
            <p:cNvPr id="419" name="Shape 419"/>
            <p:cNvSpPr/>
            <p:nvPr/>
          </p:nvSpPr>
          <p:spPr>
            <a:xfrm rot="19400757">
              <a:off x="791060" y="1207040"/>
              <a:ext cx="3162301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點擊事件呼叫</a:t>
              </a:r>
            </a:p>
          </p:txBody>
        </p:sp>
        <p:sp>
          <p:nvSpPr>
            <p:cNvPr id="420" name="Shape 420"/>
            <p:cNvSpPr/>
            <p:nvPr/>
          </p:nvSpPr>
          <p:spPr>
            <a:xfrm rot="2093183">
              <a:off x="8473456" y="1043230"/>
              <a:ext cx="3629373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/>
              </a:pPr>
              <a:r>
                <a:t>送出</a:t>
              </a: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Action物件</a:t>
              </a:r>
            </a:p>
          </p:txBody>
        </p:sp>
        <p:grpSp>
          <p:nvGrpSpPr>
            <p:cNvPr id="427" name="Group 427"/>
            <p:cNvGrpSpPr/>
            <p:nvPr/>
          </p:nvGrpSpPr>
          <p:grpSpPr>
            <a:xfrm>
              <a:off x="0" y="0"/>
              <a:ext cx="13343509" cy="8041722"/>
              <a:chOff x="0" y="0"/>
              <a:chExt cx="13343508" cy="8041721"/>
            </a:xfrm>
          </p:grpSpPr>
          <p:sp>
            <p:nvSpPr>
              <p:cNvPr id="421" name="Shape 421"/>
              <p:cNvSpPr/>
              <p:nvPr/>
            </p:nvSpPr>
            <p:spPr>
              <a:xfrm>
                <a:off x="0" y="3742950"/>
                <a:ext cx="2962734" cy="232882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React Container</a:t>
                </a: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5137148" y="0"/>
                <a:ext cx="2742376" cy="2328820"/>
              </a:xfrm>
              <a:prstGeom prst="rect">
                <a:avLst/>
              </a:prstGeom>
              <a:solidFill>
                <a:schemeClr val="accent1">
                  <a:satOff val="-5995"/>
                  <a:lumOff val="-11002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Action Creator</a:t>
                </a:r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9923871" y="3742950"/>
                <a:ext cx="3419638" cy="2328820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Reducers</a:t>
                </a: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1510543" y="973128"/>
                <a:ext cx="3288213" cy="2429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5397" y="12018"/>
                      <a:pt x="12597" y="4818"/>
                      <a:pt x="21600" y="0"/>
                    </a:cubicBezTo>
                  </a:path>
                </a:pathLst>
              </a:custGeom>
              <a:noFill/>
              <a:ln w="762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439" name="Shape 439"/>
              <p:cNvSpPr/>
              <p:nvPr/>
            </p:nvSpPr>
            <p:spPr>
              <a:xfrm>
                <a:off x="8231407" y="987652"/>
                <a:ext cx="3459739" cy="24356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6086" y="11979"/>
                      <a:pt x="8886" y="4779"/>
                      <a:pt x="0" y="0"/>
                    </a:cubicBezTo>
                  </a:path>
                </a:pathLst>
              </a:custGeom>
              <a:noFill/>
              <a:ln w="76200" cap="flat">
                <a:solidFill>
                  <a:srgbClr val="5A5F5E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1761571" y="6639592"/>
                <a:ext cx="9670469" cy="1402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fill="norm" stroke="1" extrusionOk="0">
                    <a:moveTo>
                      <a:pt x="0" y="294"/>
                    </a:moveTo>
                    <a:cubicBezTo>
                      <a:pt x="7053" y="21600"/>
                      <a:pt x="14253" y="21502"/>
                      <a:pt x="21600" y="0"/>
                    </a:cubicBezTo>
                  </a:path>
                </a:pathLst>
              </a:custGeom>
              <a:noFill/>
              <a:ln w="76200" cap="flat">
                <a:solidFill>
                  <a:srgbClr val="5A5F5E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</p:grpSp>
        <p:sp>
          <p:nvSpPr>
            <p:cNvPr id="428" name="Shape 428"/>
            <p:cNvSpPr/>
            <p:nvPr/>
          </p:nvSpPr>
          <p:spPr>
            <a:xfrm rot="21597605">
              <a:off x="5025035" y="8328653"/>
              <a:ext cx="3162301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/>
              </a:pPr>
              <a:r>
                <a:t>送回</a:t>
              </a: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狀態變數</a:t>
              </a:r>
            </a:p>
          </p:txBody>
        </p:sp>
      </p:grpSp>
      <p:grpSp>
        <p:nvGrpSpPr>
          <p:cNvPr id="433" name="Group 433"/>
          <p:cNvGrpSpPr/>
          <p:nvPr/>
        </p:nvGrpSpPr>
        <p:grpSpPr>
          <a:xfrm>
            <a:off x="13092552" y="567502"/>
            <a:ext cx="8395816" cy="2782770"/>
            <a:chOff x="0" y="0"/>
            <a:chExt cx="8395814" cy="2782768"/>
          </a:xfrm>
        </p:grpSpPr>
        <p:sp>
          <p:nvSpPr>
            <p:cNvPr id="430" name="Shape 430"/>
            <p:cNvSpPr/>
            <p:nvPr/>
          </p:nvSpPr>
          <p:spPr>
            <a:xfrm flipH="1">
              <a:off x="755761" y="885644"/>
              <a:ext cx="1897125" cy="1897125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4182964" y="596449"/>
              <a:ext cx="1460021" cy="2029624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0" y="0"/>
              <a:ext cx="8395815" cy="990601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由mapDispatchToProps設定</a:t>
              </a:r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5901113" y="11373154"/>
            <a:ext cx="8978253" cy="1775344"/>
            <a:chOff x="0" y="0"/>
            <a:chExt cx="8978251" cy="1775342"/>
          </a:xfrm>
        </p:grpSpPr>
        <p:sp>
          <p:nvSpPr>
            <p:cNvPr id="434" name="Shape 434"/>
            <p:cNvSpPr/>
            <p:nvPr/>
          </p:nvSpPr>
          <p:spPr>
            <a:xfrm flipV="1">
              <a:off x="6829370" y="0"/>
              <a:ext cx="2148882" cy="1156029"/>
            </a:xfrm>
            <a:prstGeom prst="line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0" y="784742"/>
              <a:ext cx="8395815" cy="990601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由mapStateToProsp設定</a:t>
              </a:r>
            </a:p>
          </p:txBody>
        </p:sp>
      </p:grpSp>
      <p:sp>
        <p:nvSpPr>
          <p:cNvPr id="437" name="Shape 437"/>
          <p:cNvSpPr/>
          <p:nvPr>
            <p:ph type="body" sz="half" idx="1"/>
          </p:nvPr>
        </p:nvSpPr>
        <p:spPr>
          <a:xfrm>
            <a:off x="720725" y="1822802"/>
            <a:ext cx="8780776" cy="8496632"/>
          </a:xfrm>
          <a:prstGeom prst="rect">
            <a:avLst/>
          </a:prstGeom>
        </p:spPr>
        <p:txBody>
          <a:bodyPr/>
          <a:lstStyle/>
          <a:p>
            <a:pPr marL="626110" indent="-626110" defTabSz="701675">
              <a:spcBef>
                <a:spcPts val="3400"/>
              </a:spcBef>
              <a:defRPr sz="5440"/>
            </a:pPr>
            <a:r>
              <a:t>React container與Redux的介面已經幾乎聯結完成</a:t>
            </a:r>
          </a:p>
          <a:p>
            <a:pPr marL="626110" indent="-626110" defTabSz="701675">
              <a:spcBef>
                <a:spcPts val="3400"/>
              </a:spcBef>
              <a:defRPr sz="5440"/>
            </a:pPr>
            <a:r>
              <a:t>接下來，要設計action creator送出真正的action物件來呼叫reducer，並且把儲存在reducer的狀態變數送回container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3" grpId="2"/>
      <p:bldP build="whole" bldLvl="1" animBg="1" rev="0" advAuto="0" spid="43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 creator</a:t>
            </a:r>
          </a:p>
        </p:txBody>
      </p:sp>
      <p:sp>
        <p:nvSpPr>
          <p:cNvPr id="443" name="Shape 443"/>
          <p:cNvSpPr/>
          <p:nvPr>
            <p:ph type="body" idx="1"/>
          </p:nvPr>
        </p:nvSpPr>
        <p:spPr>
          <a:xfrm>
            <a:off x="11801257" y="930438"/>
            <a:ext cx="11850906" cy="12019486"/>
          </a:xfrm>
          <a:prstGeom prst="rect">
            <a:avLst/>
          </a:prstGeom>
        </p:spPr>
        <p:txBody>
          <a:bodyPr/>
          <a:lstStyle/>
          <a:p>
            <a:pPr marL="537718" indent="-537718" defTabSz="602615">
              <a:spcBef>
                <a:spcPts val="2900"/>
              </a:spcBef>
              <a:defRPr sz="4672"/>
            </a:pPr>
            <a:r>
              <a:t>函數selectBook是action creator，被container呼叫之後，會收到container送來的book變數</a:t>
            </a:r>
          </a:p>
          <a:p>
            <a:pPr marL="537718" indent="-537718" defTabSz="602615">
              <a:spcBef>
                <a:spcPts val="2900"/>
              </a:spcBef>
              <a:defRPr sz="4672"/>
            </a:pPr>
            <a:r>
              <a:t>action creator包裝一個內含兩個值的action物件，分別是：</a:t>
            </a:r>
          </a:p>
          <a:p>
            <a:pPr lvl="1" marL="1075436" indent="-537718" defTabSz="602615">
              <a:spcBef>
                <a:spcPts val="2900"/>
              </a:spcBef>
              <a:defRPr sz="4672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type</a:t>
            </a:r>
            <a:r>
              <a:t>: 用字串代表的事件名稱</a:t>
            </a:r>
          </a:p>
          <a:p>
            <a:pPr lvl="1" marL="1075436" indent="-537718" defTabSz="602615">
              <a:spcBef>
                <a:spcPts val="2900"/>
              </a:spcBef>
              <a:defRPr sz="4672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payload</a:t>
            </a:r>
            <a:r>
              <a:t>: container傳來的事件資料</a:t>
            </a:r>
          </a:p>
          <a:p>
            <a:pPr marL="537718" indent="-537718" defTabSz="602615">
              <a:spcBef>
                <a:spcPts val="2900"/>
              </a:spcBef>
              <a:defRPr sz="4672"/>
            </a:pPr>
            <a:r>
              <a:t>送出的action物件，會被redux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自動發送(dispatch)到reducer進行處理(</a:t>
            </a:r>
            <a:r>
              <a:t>因為在container已經利用bindActionCreators完成了dispatch的綁定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)</a:t>
            </a:r>
          </a:p>
        </p:txBody>
      </p:sp>
      <p:sp>
        <p:nvSpPr>
          <p:cNvPr id="444" name="Shape 44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5" name="螢幕快照 2016-02-21 下午1.57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03" y="4388005"/>
            <a:ext cx="11091967" cy="4370812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/>
          <p:nvPr/>
        </p:nvSpPr>
        <p:spPr>
          <a:xfrm>
            <a:off x="716709" y="5967719"/>
            <a:ext cx="5623979" cy="2311596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xfrm>
            <a:off x="-9540" y="-2989"/>
            <a:ext cx="16065498" cy="1393826"/>
          </a:xfrm>
          <a:prstGeom prst="rect">
            <a:avLst/>
          </a:prstGeom>
        </p:spPr>
        <p:txBody>
          <a:bodyPr/>
          <a:lstStyle/>
          <a:p>
            <a:pPr/>
            <a:r>
              <a:t>reducer－reducer_active_book.js</a:t>
            </a:r>
          </a:p>
        </p:txBody>
      </p:sp>
      <p:sp>
        <p:nvSpPr>
          <p:cNvPr id="449" name="Shape 449"/>
          <p:cNvSpPr/>
          <p:nvPr>
            <p:ph type="body" sz="half" idx="1"/>
          </p:nvPr>
        </p:nvSpPr>
        <p:spPr>
          <a:xfrm>
            <a:off x="673100" y="3651867"/>
            <a:ext cx="10253607" cy="7705425"/>
          </a:xfrm>
          <a:prstGeom prst="rect">
            <a:avLst/>
          </a:prstGeom>
        </p:spPr>
        <p:txBody>
          <a:bodyPr/>
          <a:lstStyle/>
          <a:p>
            <a:pPr marL="574547" indent="-574547" defTabSz="643889">
              <a:spcBef>
                <a:spcPts val="3100"/>
              </a:spcBef>
              <a:defRPr sz="4992"/>
            </a:pPr>
            <a:r>
              <a:t>這是一個典型的reducer寫法，利用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switch...case...語法</a:t>
            </a:r>
            <a:r>
              <a:t>判斷action.type，再依據不同type回覆不同的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</a:p>
          <a:p>
            <a:pPr marL="574547" indent="-574547" defTabSz="643889">
              <a:spcBef>
                <a:spcPts val="3100"/>
              </a:spcBef>
              <a:defRPr sz="4992"/>
            </a:pPr>
            <a:r>
              <a:t>本範例的工作很簡單，若滿足事件字串，就直接把action.payload送回container</a:t>
            </a:r>
          </a:p>
        </p:txBody>
      </p:sp>
      <p:sp>
        <p:nvSpPr>
          <p:cNvPr id="450" name="Shape 45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1" name="螢幕快照 2016-02-21 下午2.06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0623" y="4521569"/>
            <a:ext cx="12793800" cy="5966021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11670459" y="6348781"/>
            <a:ext cx="6102740" cy="2311596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55" name="Group 455"/>
          <p:cNvGrpSpPr/>
          <p:nvPr/>
        </p:nvGrpSpPr>
        <p:grpSpPr>
          <a:xfrm>
            <a:off x="16058236" y="7946683"/>
            <a:ext cx="5458173" cy="3829995"/>
            <a:chOff x="4938099" y="-1117765"/>
            <a:chExt cx="5458171" cy="3829993"/>
          </a:xfrm>
        </p:grpSpPr>
        <p:sp>
          <p:nvSpPr>
            <p:cNvPr id="453" name="Shape 453"/>
            <p:cNvSpPr/>
            <p:nvPr/>
          </p:nvSpPr>
          <p:spPr>
            <a:xfrm flipH="1" flipV="1">
              <a:off x="5707586" y="-1117766"/>
              <a:ext cx="803361" cy="1733539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4938099" y="477028"/>
              <a:ext cx="5458172" cy="2235201"/>
            </a:xfrm>
            <a:prstGeom prst="rect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可以在這一行利用Ajax呼叫RESTful後台存取後台資料庫的資料回傳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5" grpId="2"/>
      <p:bldP build="whole" bldLvl="1" animBg="1" rev="0" advAuto="0" spid="45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title"/>
          </p:nvPr>
        </p:nvSpPr>
        <p:spPr>
          <a:xfrm>
            <a:off x="-9540" y="-2989"/>
            <a:ext cx="16065498" cy="1393826"/>
          </a:xfrm>
          <a:prstGeom prst="rect">
            <a:avLst/>
          </a:prstGeom>
        </p:spPr>
        <p:txBody>
          <a:bodyPr/>
          <a:lstStyle/>
          <a:p>
            <a:pPr/>
            <a:r>
              <a:t>reducer－reducer_active_book.js</a:t>
            </a:r>
          </a:p>
        </p:txBody>
      </p:sp>
      <p:sp>
        <p:nvSpPr>
          <p:cNvPr id="458" name="Shape 458"/>
          <p:cNvSpPr/>
          <p:nvPr>
            <p:ph type="body" sz="half" idx="1"/>
          </p:nvPr>
        </p:nvSpPr>
        <p:spPr>
          <a:xfrm>
            <a:off x="673100" y="2309159"/>
            <a:ext cx="10253607" cy="10390841"/>
          </a:xfrm>
          <a:prstGeom prst="rect">
            <a:avLst/>
          </a:prstGeom>
        </p:spPr>
        <p:txBody>
          <a:bodyPr/>
          <a:lstStyle/>
          <a:p>
            <a:pPr marL="500887" indent="-500887" defTabSz="561340">
              <a:spcBef>
                <a:spcPts val="2700"/>
              </a:spcBef>
              <a:defRPr sz="4352"/>
            </a:pPr>
            <a:r>
              <a:t>請注意：return的值就是新的state。在Redux不會使用state = action.payload;先修改state之後再 return state。</a:t>
            </a: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Redux的一個重要觀念，就是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不修改舊的state，而是直接建立新的state回傳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Reducer不會記錄前一次的state，每次都利用輸入的state與action計算新的state</a:t>
            </a: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可以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把reducer想像成一個組合邏輯</a:t>
            </a:r>
            <a:r>
              <a:t>電路，輸出的state只與輸入的state和action有關，與前一次的state無關！</a:t>
            </a:r>
          </a:p>
        </p:txBody>
      </p:sp>
      <p:sp>
        <p:nvSpPr>
          <p:cNvPr id="459" name="Shape 45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0" name="螢幕快照 2016-02-21 下午2.06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2998" y="2783256"/>
            <a:ext cx="12793800" cy="5966021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Shape 461"/>
          <p:cNvSpPr/>
          <p:nvPr/>
        </p:nvSpPr>
        <p:spPr>
          <a:xfrm>
            <a:off x="11622834" y="4610469"/>
            <a:ext cx="6102740" cy="2311596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2" name="Shape 462"/>
          <p:cNvSpPr/>
          <p:nvPr/>
        </p:nvSpPr>
        <p:spPr>
          <a:xfrm flipH="1" flipV="1">
            <a:off x="13850937" y="8199437"/>
            <a:ext cx="814618" cy="1626630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3" name="Shape 463"/>
          <p:cNvSpPr/>
          <p:nvPr/>
        </p:nvSpPr>
        <p:spPr>
          <a:xfrm flipH="1" flipV="1">
            <a:off x="16341858" y="6998756"/>
            <a:ext cx="173420" cy="3021606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4" name="Shape 464"/>
          <p:cNvSpPr/>
          <p:nvPr/>
        </p:nvSpPr>
        <p:spPr>
          <a:xfrm>
            <a:off x="12316972" y="9797538"/>
            <a:ext cx="9016258" cy="22352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reducer的書寫方式：先return state，再加入switch..case的判斷。如果所有的switch..case都不符合，就執行return state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Shape 195"/>
          <p:cNvSpPr/>
          <p:nvPr/>
        </p:nvSpPr>
        <p:spPr>
          <a:xfrm>
            <a:off x="6767899" y="6362700"/>
            <a:ext cx="10848202" cy="9906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Redux的特點：集中式的資料管理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回憶一下rootreducers</a:t>
            </a:r>
          </a:p>
        </p:txBody>
      </p:sp>
      <p:sp>
        <p:nvSpPr>
          <p:cNvPr id="467" name="Shape 467"/>
          <p:cNvSpPr/>
          <p:nvPr>
            <p:ph type="body" sz="half" idx="1"/>
          </p:nvPr>
        </p:nvSpPr>
        <p:spPr>
          <a:xfrm>
            <a:off x="673100" y="8672770"/>
            <a:ext cx="23050500" cy="4027230"/>
          </a:xfrm>
          <a:prstGeom prst="rect">
            <a:avLst/>
          </a:prstGeom>
        </p:spPr>
        <p:txBody>
          <a:bodyPr/>
          <a:lstStyle/>
          <a:p>
            <a:pPr marL="655573" indent="-655573" defTabSz="734694">
              <a:spcBef>
                <a:spcPts val="3500"/>
              </a:spcBef>
              <a:defRPr sz="5696"/>
            </a:pPr>
            <a:r>
              <a:t>狀態變數activeBook代表的就是ActiveBook這個reducer的輸出</a:t>
            </a:r>
          </a:p>
          <a:p>
            <a:pPr marL="655573" indent="-655573" defTabSz="734694">
              <a:spcBef>
                <a:spcPts val="3500"/>
              </a:spcBef>
              <a:defRPr sz="5696"/>
            </a:pPr>
            <a:r>
              <a:t>我們只要依照之前containder的設計用connect方法綁定reducer，就可以在程式裡面利用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state.activeBook</a:t>
            </a:r>
            <a:r>
              <a:t>存取到ActiveBook的輸出</a:t>
            </a:r>
          </a:p>
        </p:txBody>
      </p:sp>
      <p:sp>
        <p:nvSpPr>
          <p:cNvPr id="468" name="Shape 46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9" name="螢幕快照 2016-02-21 下午2.2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9966" y="1744557"/>
            <a:ext cx="13182601" cy="675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5264897" y="5816502"/>
            <a:ext cx="6260963" cy="659232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xfrm>
            <a:off x="-9540" y="-2989"/>
            <a:ext cx="21115794" cy="1393826"/>
          </a:xfrm>
          <a:prstGeom prst="rect">
            <a:avLst/>
          </a:prstGeom>
        </p:spPr>
        <p:txBody>
          <a:bodyPr/>
          <a:lstStyle/>
          <a:p>
            <a:pPr/>
            <a:r>
              <a:t>設計新的container接收/顯示activebook內容</a:t>
            </a:r>
          </a:p>
        </p:txBody>
      </p:sp>
      <p:sp>
        <p:nvSpPr>
          <p:cNvPr id="473" name="Shape 473"/>
          <p:cNvSpPr/>
          <p:nvPr>
            <p:ph type="body" sz="half" idx="1"/>
          </p:nvPr>
        </p:nvSpPr>
        <p:spPr>
          <a:xfrm>
            <a:off x="673100" y="2309159"/>
            <a:ext cx="11041838" cy="10390841"/>
          </a:xfrm>
          <a:prstGeom prst="rect">
            <a:avLst/>
          </a:prstGeom>
        </p:spPr>
        <p:txBody>
          <a:bodyPr/>
          <a:lstStyle/>
          <a:p>
            <a:pPr marL="618743" indent="-618743" defTabSz="693419">
              <a:spcBef>
                <a:spcPts val="3300"/>
              </a:spcBef>
              <a:defRPr sz="5376"/>
            </a:pPr>
            <a:r>
              <a:t>類別元件BookDetail是一個container，因為他的輸出模組使用connect綁定了mapStateToProps方法</a:t>
            </a:r>
          </a:p>
          <a:p>
            <a:pPr marL="618743" indent="-618743" defTabSz="693419">
              <a:spcBef>
                <a:spcPts val="3300"/>
              </a:spcBef>
              <a:defRPr sz="5376"/>
            </a:pPr>
            <a:r>
              <a:t>在mapStateToProps方法裡，就很簡單的把state.activeBook儲存到this.props.book參數</a:t>
            </a:r>
          </a:p>
          <a:p>
            <a:pPr marL="618743" indent="-618743" defTabSz="693419">
              <a:spcBef>
                <a:spcPts val="3300"/>
              </a:spcBef>
              <a:defRPr sz="5376"/>
            </a:pPr>
            <a:r>
              <a:t>在render就可以顯示this.props.book參數裡面所儲存的圖書內容</a:t>
            </a:r>
          </a:p>
        </p:txBody>
      </p:sp>
      <p:sp>
        <p:nvSpPr>
          <p:cNvPr id="474" name="Shape 4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5" name="螢幕快照 2016-02-21 下午2.4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0230" y="1968174"/>
            <a:ext cx="12293605" cy="11072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修改APP.js的排版</a:t>
            </a:r>
          </a:p>
        </p:txBody>
      </p:sp>
      <p:sp>
        <p:nvSpPr>
          <p:cNvPr id="478" name="Shape 478"/>
          <p:cNvSpPr/>
          <p:nvPr>
            <p:ph type="body" sz="half" idx="1"/>
          </p:nvPr>
        </p:nvSpPr>
        <p:spPr>
          <a:xfrm>
            <a:off x="673100" y="2309159"/>
            <a:ext cx="11412606" cy="10390841"/>
          </a:xfrm>
          <a:prstGeom prst="rect">
            <a:avLst/>
          </a:prstGeom>
        </p:spPr>
        <p:txBody>
          <a:bodyPr/>
          <a:lstStyle/>
          <a:p>
            <a:pPr/>
            <a:r>
              <a:t>APP元件的功能只剩下排版</a:t>
            </a:r>
          </a:p>
          <a:p>
            <a:pPr/>
            <a:r>
              <a:t>我們把BookList與BookDetail兩個container排版在&lt;APP /&gt;元件裡，就完成了最後的工作！</a:t>
            </a:r>
          </a:p>
        </p:txBody>
      </p:sp>
      <p:sp>
        <p:nvSpPr>
          <p:cNvPr id="479" name="Shape 47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0" name="螢幕快照 2016-02-21 下午2.46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23555" y="3099247"/>
            <a:ext cx="11679253" cy="8810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除錯 …</a:t>
            </a:r>
          </a:p>
        </p:txBody>
      </p:sp>
      <p:sp>
        <p:nvSpPr>
          <p:cNvPr id="483" name="Shape 483"/>
          <p:cNvSpPr/>
          <p:nvPr>
            <p:ph type="body" idx="1"/>
          </p:nvPr>
        </p:nvSpPr>
        <p:spPr>
          <a:xfrm>
            <a:off x="673100" y="2309159"/>
            <a:ext cx="14042120" cy="10390841"/>
          </a:xfrm>
          <a:prstGeom prst="rect">
            <a:avLst/>
          </a:prstGeom>
        </p:spPr>
        <p:txBody>
          <a:bodyPr/>
          <a:lstStyle/>
          <a:p>
            <a:pPr marL="685037" indent="-685037" defTabSz="767715">
              <a:spcBef>
                <a:spcPts val="3700"/>
              </a:spcBef>
              <a:defRPr sz="5952"/>
            </a:pPr>
            <a:r>
              <a:t>結果，沒畫面！</a:t>
            </a:r>
          </a:p>
          <a:p>
            <a:pPr marL="685037" indent="-685037" defTabSz="767715">
              <a:spcBef>
                <a:spcPts val="3700"/>
              </a:spcBef>
              <a:defRPr sz="5952"/>
            </a:pPr>
            <a:r>
              <a:t>進入除錯畫面發現找不到props.book參數</a:t>
            </a:r>
          </a:p>
          <a:p>
            <a:pPr marL="685037" indent="-685037" defTabSz="767715">
              <a:spcBef>
                <a:spcPts val="3700"/>
              </a:spcBef>
              <a:defRPr sz="5952"/>
            </a:pPr>
            <a:r>
              <a:t>這個參數是在BookDetail這個container使用，源頭應該是reducer沒有送出！</a:t>
            </a:r>
          </a:p>
          <a:p>
            <a:pPr marL="685037" indent="-685037" defTabSz="767715">
              <a:spcBef>
                <a:spcPts val="3700"/>
              </a:spcBef>
              <a:defRPr sz="5952"/>
            </a:pPr>
            <a:r>
              <a:t>原因是在程式一開始的時候沒有點擊事件呼叫reducer ActiveBook，所以container就沒有收到這個props</a:t>
            </a:r>
          </a:p>
        </p:txBody>
      </p:sp>
      <p:sp>
        <p:nvSpPr>
          <p:cNvPr id="484" name="Shape 48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5" name="螢幕快照 2016-02-21 下午2.57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42914" y="1397360"/>
            <a:ext cx="7781853" cy="6676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螢幕快照 2016-02-21 下午2.58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90211" y="8667658"/>
            <a:ext cx="8122726" cy="3650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title"/>
          </p:nvPr>
        </p:nvSpPr>
        <p:spPr>
          <a:xfrm>
            <a:off x="-9540" y="-2989"/>
            <a:ext cx="12381443" cy="1393826"/>
          </a:xfrm>
          <a:prstGeom prst="rect">
            <a:avLst/>
          </a:prstGeom>
        </p:spPr>
        <p:txBody>
          <a:bodyPr/>
          <a:lstStyle/>
          <a:p>
            <a:pPr/>
            <a:r>
              <a:t>修改BookDetail container</a:t>
            </a:r>
          </a:p>
        </p:txBody>
      </p:sp>
      <p:sp>
        <p:nvSpPr>
          <p:cNvPr id="489" name="Shape 489"/>
          <p:cNvSpPr/>
          <p:nvPr>
            <p:ph type="body" sz="half" idx="1"/>
          </p:nvPr>
        </p:nvSpPr>
        <p:spPr>
          <a:xfrm>
            <a:off x="673100" y="2309159"/>
            <a:ext cx="11499578" cy="10390841"/>
          </a:xfrm>
          <a:prstGeom prst="rect">
            <a:avLst/>
          </a:prstGeom>
        </p:spPr>
        <p:txBody>
          <a:bodyPr/>
          <a:lstStyle/>
          <a:p>
            <a:pPr marL="574547" indent="-574547" defTabSz="643889">
              <a:spcBef>
                <a:spcPts val="3100"/>
              </a:spcBef>
              <a:defRPr sz="4992"/>
            </a:pPr>
            <a:r>
              <a:t>只要在使用this.props.book之前，先確認一下參數是否存在即可</a:t>
            </a:r>
          </a:p>
          <a:p>
            <a:pPr marL="574547" indent="-574547" defTabSz="643889">
              <a:spcBef>
                <a:spcPts val="3100"/>
              </a:spcBef>
              <a:defRPr sz="4992"/>
            </a:pPr>
            <a:r>
              <a:t>這個狀況，與之前YouTube的I/O事件觸發顯示範例的問題類似</a:t>
            </a:r>
          </a:p>
          <a:p>
            <a:pPr marL="574547" indent="-574547" defTabSz="643889">
              <a:spcBef>
                <a:spcPts val="3100"/>
              </a:spcBef>
              <a:defRPr sz="4992"/>
            </a:pPr>
            <a:r>
              <a:t>所以大家可以建立一個設計原則，只要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使用事件觸發回傳資料來顯示的元件</a:t>
            </a:r>
            <a:r>
              <a:t>，在使用資料之前，都要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先確認資料是否存在</a:t>
            </a:r>
            <a:r>
              <a:t>，若不存在就要有一個替代的顯示</a:t>
            </a:r>
          </a:p>
        </p:txBody>
      </p:sp>
      <p:sp>
        <p:nvSpPr>
          <p:cNvPr id="490" name="Shape 49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1" name="螢幕快照 2016-02-21 下午3.03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8540" y="508000"/>
            <a:ext cx="10947401" cy="12700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/>
          <p:nvPr/>
        </p:nvSpPr>
        <p:spPr>
          <a:xfrm>
            <a:off x="13789772" y="2006502"/>
            <a:ext cx="9705497" cy="2827565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一切都正常了！</a:t>
            </a:r>
          </a:p>
        </p:txBody>
      </p:sp>
      <p:sp>
        <p:nvSpPr>
          <p:cNvPr id="495" name="Shape 49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6" name="螢幕快照 2016-02-21 下午2.51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4800" y="4685179"/>
            <a:ext cx="8534400" cy="563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練習4</a:t>
            </a:r>
          </a:p>
        </p:txBody>
      </p:sp>
      <p:sp>
        <p:nvSpPr>
          <p:cNvPr id="499" name="Shape 499"/>
          <p:cNvSpPr/>
          <p:nvPr>
            <p:ph type="body" idx="1"/>
          </p:nvPr>
        </p:nvSpPr>
        <p:spPr>
          <a:xfrm>
            <a:off x="666750" y="3128350"/>
            <a:ext cx="23050500" cy="7459300"/>
          </a:xfrm>
          <a:prstGeom prst="rect">
            <a:avLst/>
          </a:prstGeom>
        </p:spPr>
        <p:txBody>
          <a:bodyPr/>
          <a:lstStyle/>
          <a:p>
            <a:pPr/>
            <a:r>
              <a:t>利用action creator函數送出與事件對應的action</a:t>
            </a:r>
          </a:p>
          <a:p>
            <a:pPr/>
            <a:r>
              <a:t>建立reducer，依據action.type判斷回應的狀態變數</a:t>
            </a:r>
          </a:p>
          <a:p>
            <a:pPr/>
            <a:r>
              <a:t>設計新的container接收reducer回應的狀態變數</a:t>
            </a:r>
          </a:p>
        </p:txBody>
      </p:sp>
      <p:sp>
        <p:nvSpPr>
          <p:cNvPr id="500" name="Shape 50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Redux簡單回顧</a:t>
            </a:r>
          </a:p>
        </p:txBody>
      </p:sp>
      <p:sp>
        <p:nvSpPr>
          <p:cNvPr id="503" name="Shape 5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Redux的架構</a:t>
            </a:r>
          </a:p>
          <a:p>
            <a:pPr lvl="1" marL="2133600" indent="-1066800">
              <a:buSzPct val="100000"/>
              <a:buAutoNum type="circleNumDbPlain" startAt="1"/>
            </a:pPr>
            <a:r>
              <a:t>把React所有元件的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  <a:r>
              <a:t>取出來集中管理－reducers＋store</a:t>
            </a:r>
          </a:p>
          <a:p>
            <a:pPr lvl="1" marL="2133600" indent="-1066800">
              <a:buSzPct val="100000"/>
              <a:buAutoNum type="circleNumDbPlain" startAt="1"/>
            </a:pPr>
            <a:r>
              <a:t>把React所有元件的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callback函數</a:t>
            </a:r>
            <a:r>
              <a:t>取出來集中管理－action creator + actions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Redux簡單回顧</a:t>
            </a:r>
          </a:p>
        </p:txBody>
      </p:sp>
      <p:sp>
        <p:nvSpPr>
          <p:cNvPr id="506" name="Shape 506"/>
          <p:cNvSpPr/>
          <p:nvPr>
            <p:ph type="body" sz="half" idx="1"/>
          </p:nvPr>
        </p:nvSpPr>
        <p:spPr>
          <a:xfrm>
            <a:off x="673100" y="2309159"/>
            <a:ext cx="12447243" cy="10390841"/>
          </a:xfrm>
          <a:prstGeom prst="rect">
            <a:avLst/>
          </a:prstGeom>
        </p:spPr>
        <p:txBody>
          <a:bodyPr/>
          <a:lstStyle/>
          <a:p>
            <a:pPr marL="574547" indent="-574547" defTabSz="643889">
              <a:spcBef>
                <a:spcPts val="3100"/>
              </a:spcBef>
              <a:defRPr sz="4992"/>
            </a:pPr>
            <a:r>
              <a:t>Redux架構規範與提供的是一個對於APP狀態變數修改的完整資料流架構，這個架構具有以下特點</a:t>
            </a:r>
          </a:p>
          <a:p>
            <a:pPr lvl="1" marL="1149095" indent="-574547" defTabSz="643889">
              <a:spcBef>
                <a:spcPts val="3100"/>
              </a:spcBef>
              <a:defRPr sz="4992"/>
            </a:pPr>
            <a:r>
              <a:t>單一方向的資料流動</a:t>
            </a:r>
          </a:p>
          <a:p>
            <a:pPr lvl="1" marL="1149095" indent="-574547" defTabSz="643889">
              <a:spcBef>
                <a:spcPts val="3100"/>
              </a:spcBef>
              <a:defRPr sz="4992"/>
            </a:pPr>
            <a:r>
              <a:t>每一個環節的動作觸發來源都很明確(predictable state)</a:t>
            </a:r>
          </a:p>
          <a:p>
            <a:pPr lvl="1" marL="1149095" indent="-574547" defTabSz="643889">
              <a:spcBef>
                <a:spcPts val="3100"/>
              </a:spcBef>
              <a:defRPr sz="4992"/>
            </a:pPr>
            <a:r>
              <a:t>把資料與控制資料的指令都從React移出來，讓React元件變成純粹的View (Reusable)</a:t>
            </a:r>
          </a:p>
        </p:txBody>
      </p:sp>
      <p:grpSp>
        <p:nvGrpSpPr>
          <p:cNvPr id="516" name="Group 516"/>
          <p:cNvGrpSpPr/>
          <p:nvPr/>
        </p:nvGrpSpPr>
        <p:grpSpPr>
          <a:xfrm>
            <a:off x="13832732" y="3499124"/>
            <a:ext cx="9873468" cy="6717752"/>
            <a:chOff x="0" y="0"/>
            <a:chExt cx="9873467" cy="6717751"/>
          </a:xfrm>
        </p:grpSpPr>
        <p:sp>
          <p:nvSpPr>
            <p:cNvPr id="507" name="Shape 507"/>
            <p:cNvSpPr/>
            <p:nvPr/>
          </p:nvSpPr>
          <p:spPr>
            <a:xfrm rot="19400757">
              <a:off x="629618" y="817475"/>
              <a:ext cx="2554854" cy="597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點擊事件呼叫</a:t>
              </a:r>
            </a:p>
          </p:txBody>
        </p:sp>
        <p:sp>
          <p:nvSpPr>
            <p:cNvPr id="508" name="Shape 508"/>
            <p:cNvSpPr/>
            <p:nvPr/>
          </p:nvSpPr>
          <p:spPr>
            <a:xfrm rot="2093183">
              <a:off x="6286206" y="797412"/>
              <a:ext cx="2774735" cy="597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送出</a:t>
              </a: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Action物件</a:t>
              </a:r>
            </a:p>
          </p:txBody>
        </p:sp>
        <p:sp>
          <p:nvSpPr>
            <p:cNvPr id="509" name="Shape 509"/>
            <p:cNvSpPr/>
            <p:nvPr/>
          </p:nvSpPr>
          <p:spPr>
            <a:xfrm>
              <a:off x="0" y="2749540"/>
              <a:ext cx="2445796" cy="171073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React Container</a:t>
              </a:r>
            </a:p>
          </p:txBody>
        </p:sp>
        <p:sp>
          <p:nvSpPr>
            <p:cNvPr id="510" name="Shape 510"/>
            <p:cNvSpPr/>
            <p:nvPr/>
          </p:nvSpPr>
          <p:spPr>
            <a:xfrm>
              <a:off x="3845143" y="0"/>
              <a:ext cx="2014527" cy="1710732"/>
            </a:xfrm>
            <a:prstGeom prst="rect">
              <a:avLst/>
            </a:prstGeom>
            <a:solidFill>
              <a:schemeClr val="accent1">
                <a:satOff val="-5995"/>
                <a:lumOff val="-1100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Action Creator</a:t>
              </a:r>
            </a:p>
          </p:txBody>
        </p:sp>
        <p:sp>
          <p:nvSpPr>
            <p:cNvPr id="511" name="Shape 511"/>
            <p:cNvSpPr/>
            <p:nvPr/>
          </p:nvSpPr>
          <p:spPr>
            <a:xfrm>
              <a:off x="7361431" y="2749540"/>
              <a:ext cx="2512037" cy="1710732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Reducers</a:t>
              </a:r>
            </a:p>
          </p:txBody>
        </p:sp>
        <p:sp>
          <p:nvSpPr>
            <p:cNvPr id="517" name="Shape 517"/>
            <p:cNvSpPr/>
            <p:nvPr/>
          </p:nvSpPr>
          <p:spPr>
            <a:xfrm>
              <a:off x="1181070" y="714852"/>
              <a:ext cx="2415494" cy="178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397" y="12018"/>
                    <a:pt x="12597" y="4818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6118159" y="725521"/>
              <a:ext cx="2541496" cy="1789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6086" y="11979"/>
                    <a:pt x="8886" y="4779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365473" y="4877389"/>
              <a:ext cx="7103845" cy="1029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294"/>
                  </a:moveTo>
                  <a:cubicBezTo>
                    <a:pt x="7053" y="21600"/>
                    <a:pt x="14253" y="21502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15" name="Shape 515"/>
            <p:cNvSpPr/>
            <p:nvPr/>
          </p:nvSpPr>
          <p:spPr>
            <a:xfrm rot="21597605">
              <a:off x="3762787" y="6116409"/>
              <a:ext cx="2446213" cy="60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送回</a:t>
              </a: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狀態變數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Redux簡單回顧</a:t>
            </a:r>
          </a:p>
        </p:txBody>
      </p:sp>
      <p:sp>
        <p:nvSpPr>
          <p:cNvPr id="522" name="Shape 522"/>
          <p:cNvSpPr/>
          <p:nvPr>
            <p:ph type="body" sz="half" idx="1"/>
          </p:nvPr>
        </p:nvSpPr>
        <p:spPr>
          <a:xfrm>
            <a:off x="411162" y="2552632"/>
            <a:ext cx="13155919" cy="9903895"/>
          </a:xfrm>
          <a:prstGeom prst="rect">
            <a:avLst/>
          </a:prstGeom>
        </p:spPr>
        <p:txBody>
          <a:bodyPr/>
          <a:lstStyle/>
          <a:p>
            <a:pPr marL="522986" indent="-522986" defTabSz="586104">
              <a:spcBef>
                <a:spcPts val="2800"/>
              </a:spcBef>
              <a:defRPr sz="4544"/>
            </a:pPr>
            <a:r>
              <a:t>右圖的三個資料流動環節是Redux最關鍵複雜的動作，其中其實包含了JavaScript複雜的Event Emitter</a:t>
            </a:r>
          </a:p>
          <a:p>
            <a:pPr marL="522986" indent="-522986" defTabSz="586104">
              <a:spcBef>
                <a:spcPts val="2800"/>
              </a:spcBef>
              <a:defRPr sz="4544"/>
            </a:pPr>
            <a:r>
              <a:t>為了方便大家實現單方向的資料流動，react與react-redux提供了以下函數</a:t>
            </a:r>
          </a:p>
          <a:p>
            <a:pPr lvl="1" marL="1045972" indent="-522986" defTabSz="586104">
              <a:spcBef>
                <a:spcPts val="2800"/>
              </a:spcBef>
              <a:defRPr sz="4544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bindActionCreators</a:t>
            </a:r>
            <a:r>
              <a:t>－綁定action creator輸出的action與reducer(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實現1的連結</a:t>
            </a:r>
            <a:r>
              <a:t>）</a:t>
            </a:r>
          </a:p>
          <a:p>
            <a:pPr lvl="1" marL="1045972" indent="-522986" defTabSz="586104">
              <a:spcBef>
                <a:spcPts val="2800"/>
              </a:spcBef>
              <a:defRPr sz="4544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connect</a:t>
            </a:r>
            <a:r>
              <a:t>－讓container可以直接呼叫action creator，以及可以直接使用reducer送回的state(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實現2與3的連結</a:t>
            </a:r>
            <a:r>
              <a:t>)</a:t>
            </a:r>
          </a:p>
        </p:txBody>
      </p:sp>
      <p:grpSp>
        <p:nvGrpSpPr>
          <p:cNvPr id="537" name="Group 537"/>
          <p:cNvGrpSpPr/>
          <p:nvPr/>
        </p:nvGrpSpPr>
        <p:grpSpPr>
          <a:xfrm>
            <a:off x="14142295" y="3546748"/>
            <a:ext cx="9873468" cy="7338782"/>
            <a:chOff x="0" y="0"/>
            <a:chExt cx="9873467" cy="7338780"/>
          </a:xfrm>
        </p:grpSpPr>
        <p:grpSp>
          <p:nvGrpSpPr>
            <p:cNvPr id="532" name="Group 532"/>
            <p:cNvGrpSpPr/>
            <p:nvPr/>
          </p:nvGrpSpPr>
          <p:grpSpPr>
            <a:xfrm>
              <a:off x="0" y="0"/>
              <a:ext cx="9873468" cy="6717752"/>
              <a:chOff x="0" y="0"/>
              <a:chExt cx="9873467" cy="6717751"/>
            </a:xfrm>
          </p:grpSpPr>
          <p:sp>
            <p:nvSpPr>
              <p:cNvPr id="523" name="Shape 523"/>
              <p:cNvSpPr/>
              <p:nvPr/>
            </p:nvSpPr>
            <p:spPr>
              <a:xfrm rot="19400757">
                <a:off x="629618" y="817475"/>
                <a:ext cx="2554854" cy="5970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/>
                </a:lvl1pPr>
              </a:lstStyle>
              <a:p>
                <a:pPr/>
                <a:r>
                  <a:t>點擊事件呼叫</a:t>
                </a:r>
              </a:p>
            </p:txBody>
          </p:sp>
          <p:sp>
            <p:nvSpPr>
              <p:cNvPr id="524" name="Shape 524"/>
              <p:cNvSpPr/>
              <p:nvPr/>
            </p:nvSpPr>
            <p:spPr>
              <a:xfrm rot="2093183">
                <a:off x="6286206" y="797412"/>
                <a:ext cx="2774735" cy="5970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/>
                </a:pPr>
                <a:r>
                  <a:t>送出</a:t>
                </a:r>
                <a:r>
                  <a:rPr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Action物件</a:t>
                </a: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0" y="2749540"/>
                <a:ext cx="2445796" cy="171073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React Container</a:t>
                </a: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3845143" y="0"/>
                <a:ext cx="2014527" cy="1710732"/>
              </a:xfrm>
              <a:prstGeom prst="rect">
                <a:avLst/>
              </a:prstGeom>
              <a:solidFill>
                <a:schemeClr val="accent1">
                  <a:satOff val="-5995"/>
                  <a:lumOff val="-11002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Action Creator</a:t>
                </a: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7361431" y="2749540"/>
                <a:ext cx="2512037" cy="1710732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Reducers</a:t>
                </a:r>
              </a:p>
            </p:txBody>
          </p:sp>
          <p:sp>
            <p:nvSpPr>
              <p:cNvPr id="538" name="Shape 538"/>
              <p:cNvSpPr/>
              <p:nvPr/>
            </p:nvSpPr>
            <p:spPr>
              <a:xfrm>
                <a:off x="1181070" y="714852"/>
                <a:ext cx="2415494" cy="1785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5397" y="12018"/>
                      <a:pt x="12597" y="4818"/>
                      <a:pt x="21600" y="0"/>
                    </a:cubicBezTo>
                  </a:path>
                </a:pathLst>
              </a:custGeom>
              <a:noFill/>
              <a:ln w="762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6118159" y="725521"/>
                <a:ext cx="2541496" cy="1789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cubicBezTo>
                      <a:pt x="16086" y="11979"/>
                      <a:pt x="8886" y="4779"/>
                      <a:pt x="0" y="0"/>
                    </a:cubicBezTo>
                  </a:path>
                </a:pathLst>
              </a:custGeom>
              <a:noFill/>
              <a:ln w="76200" cap="flat">
                <a:solidFill>
                  <a:srgbClr val="5A5F5E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1365473" y="4877389"/>
                <a:ext cx="7103845" cy="10299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0" fill="norm" stroke="1" extrusionOk="0">
                    <a:moveTo>
                      <a:pt x="0" y="294"/>
                    </a:moveTo>
                    <a:cubicBezTo>
                      <a:pt x="7053" y="21600"/>
                      <a:pt x="14253" y="21502"/>
                      <a:pt x="21600" y="0"/>
                    </a:cubicBezTo>
                  </a:path>
                </a:pathLst>
              </a:custGeom>
              <a:noFill/>
              <a:ln w="76200" cap="flat">
                <a:solidFill>
                  <a:srgbClr val="5A5F5E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531" name="Shape 531"/>
              <p:cNvSpPr/>
              <p:nvPr/>
            </p:nvSpPr>
            <p:spPr>
              <a:xfrm rot="21597605">
                <a:off x="3762787" y="6116409"/>
                <a:ext cx="2446213" cy="6004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/>
                </a:pPr>
                <a:r>
                  <a:t>送回</a:t>
                </a:r>
                <a:r>
                  <a:rPr>
                    <a:latin typeface="Gill Sans SemiBold"/>
                    <a:ea typeface="Gill Sans SemiBold"/>
                    <a:cs typeface="Gill Sans SemiBold"/>
                    <a:sym typeface="Gill Sans SemiBold"/>
                  </a:rPr>
                  <a:t>狀態變數</a:t>
                </a:r>
              </a:p>
            </p:txBody>
          </p:sp>
        </p:grpSp>
        <p:grpSp>
          <p:nvGrpSpPr>
            <p:cNvPr id="536" name="Group 536"/>
            <p:cNvGrpSpPr/>
            <p:nvPr/>
          </p:nvGrpSpPr>
          <p:grpSpPr>
            <a:xfrm>
              <a:off x="1228131" y="89398"/>
              <a:ext cx="7099611" cy="7249383"/>
              <a:chOff x="0" y="0"/>
              <a:chExt cx="7099609" cy="7249382"/>
            </a:xfrm>
          </p:grpSpPr>
          <p:sp>
            <p:nvSpPr>
              <p:cNvPr id="533" name="Shape 533"/>
              <p:cNvSpPr/>
              <p:nvPr/>
            </p:nvSpPr>
            <p:spPr>
              <a:xfrm rot="19146110">
                <a:off x="135589" y="140647"/>
                <a:ext cx="678409" cy="667155"/>
              </a:xfrm>
              <a:prstGeom prst="ellipse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534" name="Shape 534"/>
              <p:cNvSpPr/>
              <p:nvPr/>
            </p:nvSpPr>
            <p:spPr>
              <a:xfrm rot="2440875">
                <a:off x="6285729" y="140647"/>
                <a:ext cx="678409" cy="667155"/>
              </a:xfrm>
              <a:prstGeom prst="ellipse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535" name="Shape 535"/>
              <p:cNvSpPr/>
              <p:nvPr/>
            </p:nvSpPr>
            <p:spPr>
              <a:xfrm>
                <a:off x="3369398" y="6582229"/>
                <a:ext cx="678409" cy="667154"/>
              </a:xfrm>
              <a:prstGeom prst="ellipse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嘗試規劃這個APP</a:t>
            </a:r>
          </a:p>
        </p:txBody>
      </p:sp>
      <p:sp>
        <p:nvSpPr>
          <p:cNvPr id="198" name="Shape 198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9" name="螢幕快照 2016-02-19 下午6.05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6836" y="5369826"/>
            <a:ext cx="7530328" cy="5806142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8426836" y="3385904"/>
            <a:ext cx="7530328" cy="9906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Model與View的內容？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系統架構圖</a:t>
            </a:r>
          </a:p>
        </p:txBody>
      </p:sp>
      <p:pic>
        <p:nvPicPr>
          <p:cNvPr id="543" name="Redux 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5012" y="1934011"/>
            <a:ext cx="19173976" cy="11258114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Shape 54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</a:t>
            </a:r>
          </a:p>
        </p:txBody>
      </p:sp>
      <p:sp>
        <p:nvSpPr>
          <p:cNvPr id="547" name="Shape 547"/>
          <p:cNvSpPr/>
          <p:nvPr>
            <p:ph type="body" idx="1"/>
          </p:nvPr>
        </p:nvSpPr>
        <p:spPr>
          <a:xfrm>
            <a:off x="685800" y="2309159"/>
            <a:ext cx="23050500" cy="10390841"/>
          </a:xfrm>
          <a:prstGeom prst="rect">
            <a:avLst/>
          </a:prstGeom>
        </p:spPr>
        <p:txBody>
          <a:bodyPr/>
          <a:lstStyle/>
          <a:p>
            <a:pPr/>
            <a:r>
              <a:t>什麼是Redux，以及與React的關係？</a:t>
            </a:r>
          </a:p>
          <a:p>
            <a:pPr/>
            <a:r>
              <a:t>什麼是Reducer？</a:t>
            </a:r>
          </a:p>
          <a:p>
            <a:pPr/>
            <a:r>
              <a:t>什麼是Container？如何連結Reducer與React？</a:t>
            </a:r>
          </a:p>
          <a:p>
            <a:pPr/>
            <a:r>
              <a:t>什麼是Action Creator？如何連結Action Creator與React？</a:t>
            </a:r>
          </a:p>
          <a:p>
            <a:pPr/>
            <a:r>
              <a:t>什麼是Action？如何連結Action Creator與Reducer？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Middleware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中間層－Middleware</a:t>
            </a:r>
          </a:p>
        </p:txBody>
      </p:sp>
      <p:sp>
        <p:nvSpPr>
          <p:cNvPr id="552" name="Shape 552"/>
          <p:cNvSpPr/>
          <p:nvPr>
            <p:ph type="body" sz="half" idx="1"/>
          </p:nvPr>
        </p:nvSpPr>
        <p:spPr>
          <a:xfrm>
            <a:off x="625475" y="2315948"/>
            <a:ext cx="12447243" cy="10377262"/>
          </a:xfrm>
          <a:prstGeom prst="rect">
            <a:avLst/>
          </a:prstGeom>
        </p:spPr>
        <p:txBody>
          <a:bodyPr/>
          <a:lstStyle/>
          <a:p>
            <a:pPr marL="449326" indent="-449326" defTabSz="503555">
              <a:spcBef>
                <a:spcPts val="2400"/>
              </a:spcBef>
              <a:defRPr sz="3904"/>
            </a:pPr>
            <a:r>
              <a:t>基本的Redux是一個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同步</a:t>
            </a:r>
            <a:r>
              <a:t>(synchronous)的資料流動架構，在單向的迴路之中，每一個動作都是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依序執行</a:t>
            </a:r>
          </a:p>
          <a:p>
            <a:pPr marL="449326" indent="-449326" defTabSz="503555">
              <a:spcBef>
                <a:spcPts val="2400"/>
              </a:spcBef>
              <a:defRPr sz="3904"/>
            </a:pPr>
            <a:r>
              <a:t>如果要執行之前的YouTube網路搜尋，或者是伺服器的Ajax HTTPRequest，則還必須加入額外的處理層</a:t>
            </a:r>
          </a:p>
          <a:p>
            <a:pPr marL="449326" indent="-449326" defTabSz="503555">
              <a:spcBef>
                <a:spcPts val="2400"/>
              </a:spcBef>
              <a:defRPr sz="3904"/>
            </a:pPr>
            <a:r>
              <a:t>Redux提供介於Action Creator與Reducer之間的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中間層</a:t>
            </a:r>
            <a:r>
              <a:t>，可以處理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非同步的狀態變數存取</a:t>
            </a:r>
          </a:p>
          <a:p>
            <a:pPr marL="449326" indent="-449326" defTabSz="503555">
              <a:spcBef>
                <a:spcPts val="2400"/>
              </a:spcBef>
              <a:defRPr sz="3904"/>
            </a:pPr>
            <a:r>
              <a:t>若Action指定的是非同步I/O動作，Middleware會等到回呼函數被執行並修改action物件之後，才把最新的action物件送到Reducer</a:t>
            </a:r>
          </a:p>
          <a:p>
            <a:pPr marL="449326" indent="-449326" defTabSz="503555">
              <a:spcBef>
                <a:spcPts val="2400"/>
              </a:spcBef>
              <a:defRPr sz="3904"/>
            </a:pPr>
            <a:r>
              <a:t>YouTube API向遠端進行搜尋，就是一個需要非同步處理的I/O動作</a:t>
            </a:r>
          </a:p>
        </p:txBody>
      </p:sp>
      <p:grpSp>
        <p:nvGrpSpPr>
          <p:cNvPr id="565" name="Group 565"/>
          <p:cNvGrpSpPr/>
          <p:nvPr/>
        </p:nvGrpSpPr>
        <p:grpSpPr>
          <a:xfrm>
            <a:off x="13476524" y="3309685"/>
            <a:ext cx="10009887" cy="8389788"/>
            <a:chOff x="0" y="0"/>
            <a:chExt cx="10009885" cy="8389786"/>
          </a:xfrm>
        </p:grpSpPr>
        <p:sp>
          <p:nvSpPr>
            <p:cNvPr id="553" name="Shape 553"/>
            <p:cNvSpPr/>
            <p:nvPr/>
          </p:nvSpPr>
          <p:spPr>
            <a:xfrm rot="19400757">
              <a:off x="629618" y="706171"/>
              <a:ext cx="2554854" cy="597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點擊事件呼叫</a:t>
              </a:r>
            </a:p>
          </p:txBody>
        </p:sp>
        <p:sp>
          <p:nvSpPr>
            <p:cNvPr id="554" name="Shape 554"/>
            <p:cNvSpPr/>
            <p:nvPr/>
          </p:nvSpPr>
          <p:spPr>
            <a:xfrm rot="2365373">
              <a:off x="6286206" y="813108"/>
              <a:ext cx="2774735" cy="597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送出</a:t>
              </a: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Action物件</a:t>
              </a:r>
            </a:p>
          </p:txBody>
        </p:sp>
        <p:sp>
          <p:nvSpPr>
            <p:cNvPr id="555" name="Shape 555"/>
            <p:cNvSpPr/>
            <p:nvPr/>
          </p:nvSpPr>
          <p:spPr>
            <a:xfrm>
              <a:off x="0" y="2765236"/>
              <a:ext cx="2445796" cy="171073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React Container</a:t>
              </a:r>
            </a:p>
          </p:txBody>
        </p:sp>
        <p:sp>
          <p:nvSpPr>
            <p:cNvPr id="556" name="Shape 556"/>
            <p:cNvSpPr/>
            <p:nvPr/>
          </p:nvSpPr>
          <p:spPr>
            <a:xfrm>
              <a:off x="3845143" y="15695"/>
              <a:ext cx="2014527" cy="1710732"/>
            </a:xfrm>
            <a:prstGeom prst="rect">
              <a:avLst/>
            </a:prstGeom>
            <a:solidFill>
              <a:schemeClr val="accent1">
                <a:satOff val="-5995"/>
                <a:lumOff val="-1100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Action Creator</a:t>
              </a:r>
            </a:p>
          </p:txBody>
        </p:sp>
        <p:sp>
          <p:nvSpPr>
            <p:cNvPr id="557" name="Shape 557"/>
            <p:cNvSpPr/>
            <p:nvPr/>
          </p:nvSpPr>
          <p:spPr>
            <a:xfrm>
              <a:off x="3596388" y="6679055"/>
              <a:ext cx="2512037" cy="1710732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Reducers</a:t>
              </a:r>
            </a:p>
          </p:txBody>
        </p:sp>
        <p:sp>
          <p:nvSpPr>
            <p:cNvPr id="566" name="Shape 566"/>
            <p:cNvSpPr/>
            <p:nvPr/>
          </p:nvSpPr>
          <p:spPr>
            <a:xfrm>
              <a:off x="1181070" y="730548"/>
              <a:ext cx="2415494" cy="178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3361" y="10049"/>
                    <a:pt x="10561" y="2849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6118159" y="741217"/>
              <a:ext cx="2305205" cy="2145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7871" y="10011"/>
                    <a:pt x="10671" y="2811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6396699" y="4648051"/>
              <a:ext cx="2197038" cy="275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fill="norm" stroke="1" extrusionOk="0">
                  <a:moveTo>
                    <a:pt x="21337" y="0"/>
                  </a:moveTo>
                  <a:cubicBezTo>
                    <a:pt x="21600" y="10683"/>
                    <a:pt x="14488" y="17883"/>
                    <a:pt x="0" y="2160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61" name="Shape 561"/>
            <p:cNvSpPr/>
            <p:nvPr/>
          </p:nvSpPr>
          <p:spPr>
            <a:xfrm rot="2558791">
              <a:off x="327383" y="6555037"/>
              <a:ext cx="2446213" cy="60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送回</a:t>
              </a: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狀態變數</a:t>
              </a:r>
            </a:p>
          </p:txBody>
        </p:sp>
        <p:sp>
          <p:nvSpPr>
            <p:cNvPr id="562" name="Shape 562"/>
            <p:cNvSpPr/>
            <p:nvPr/>
          </p:nvSpPr>
          <p:spPr>
            <a:xfrm>
              <a:off x="7192857" y="2923689"/>
              <a:ext cx="2817029" cy="1393826"/>
            </a:xfrm>
            <a:prstGeom prst="rect">
              <a:avLst/>
            </a:prstGeom>
            <a:solidFill>
              <a:schemeClr val="accent2">
                <a:satOff val="6651"/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Middleware</a:t>
              </a:r>
            </a:p>
          </p:txBody>
        </p:sp>
        <p:sp>
          <p:nvSpPr>
            <p:cNvPr id="569" name="Shape 569"/>
            <p:cNvSpPr/>
            <p:nvPr/>
          </p:nvSpPr>
          <p:spPr>
            <a:xfrm>
              <a:off x="1298443" y="4702538"/>
              <a:ext cx="2004928" cy="2521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7" h="21600" fill="norm" stroke="1" extrusionOk="0">
                  <a:moveTo>
                    <a:pt x="213" y="0"/>
                  </a:moveTo>
                  <a:cubicBezTo>
                    <a:pt x="-1313" y="12003"/>
                    <a:pt x="5378" y="19203"/>
                    <a:pt x="20287" y="2160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564" name="Shape 564"/>
            <p:cNvSpPr/>
            <p:nvPr/>
          </p:nvSpPr>
          <p:spPr>
            <a:xfrm rot="18648316">
              <a:off x="7112973" y="6330154"/>
              <a:ext cx="2707642" cy="60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非同步</a:t>
              </a:r>
              <a:r>
                <a:t>處理I/O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專案分析</a:t>
            </a:r>
          </a:p>
        </p:txBody>
      </p:sp>
      <p:sp>
        <p:nvSpPr>
          <p:cNvPr id="572" name="Shape 572"/>
          <p:cNvSpPr/>
          <p:nvPr>
            <p:ph type="body" sz="half" idx="1"/>
          </p:nvPr>
        </p:nvSpPr>
        <p:spPr>
          <a:xfrm>
            <a:off x="673100" y="2309159"/>
            <a:ext cx="9346593" cy="10390841"/>
          </a:xfrm>
          <a:prstGeom prst="rect">
            <a:avLst/>
          </a:prstGeom>
        </p:spPr>
        <p:txBody>
          <a:bodyPr/>
          <a:lstStyle/>
          <a:p>
            <a:pPr/>
            <a:r>
              <a:t>本範例的View與Model</a:t>
            </a:r>
          </a:p>
        </p:txBody>
      </p:sp>
      <p:pic>
        <p:nvPicPr>
          <p:cNvPr id="573" name="螢幕快照 2016-02-16 上午8.3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7040" y="2533421"/>
            <a:ext cx="13428725" cy="99423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6" name="Group 576"/>
          <p:cNvGrpSpPr/>
          <p:nvPr/>
        </p:nvGrpSpPr>
        <p:grpSpPr>
          <a:xfrm>
            <a:off x="11474822" y="4087207"/>
            <a:ext cx="11353160" cy="7642243"/>
            <a:chOff x="0" y="0"/>
            <a:chExt cx="11353158" cy="7642242"/>
          </a:xfrm>
        </p:grpSpPr>
        <p:sp>
          <p:nvSpPr>
            <p:cNvPr id="574" name="Shape 574"/>
            <p:cNvSpPr/>
            <p:nvPr/>
          </p:nvSpPr>
          <p:spPr>
            <a:xfrm>
              <a:off x="325910" y="0"/>
              <a:ext cx="11027249" cy="7642243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5" name="Shape 575"/>
            <p:cNvSpPr/>
            <p:nvPr/>
          </p:nvSpPr>
          <p:spPr>
            <a:xfrm>
              <a:off x="0" y="107250"/>
              <a:ext cx="802165" cy="808828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79" name="Group 579"/>
          <p:cNvGrpSpPr/>
          <p:nvPr/>
        </p:nvGrpSpPr>
        <p:grpSpPr>
          <a:xfrm>
            <a:off x="12641352" y="4179773"/>
            <a:ext cx="8490554" cy="898035"/>
            <a:chOff x="0" y="0"/>
            <a:chExt cx="8490553" cy="898033"/>
          </a:xfrm>
        </p:grpSpPr>
        <p:sp>
          <p:nvSpPr>
            <p:cNvPr id="577" name="Shape 577"/>
            <p:cNvSpPr/>
            <p:nvPr/>
          </p:nvSpPr>
          <p:spPr>
            <a:xfrm>
              <a:off x="529547" y="0"/>
              <a:ext cx="7961007" cy="898034"/>
            </a:xfrm>
            <a:prstGeom prst="rect">
              <a:avLst/>
            </a:prstGeom>
            <a:noFill/>
            <a:ln w="635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8" name="Shape 578"/>
            <p:cNvSpPr/>
            <p:nvPr/>
          </p:nvSpPr>
          <p:spPr>
            <a:xfrm>
              <a:off x="0" y="14684"/>
              <a:ext cx="802165" cy="808828"/>
            </a:xfrm>
            <a:prstGeom prst="ellipse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582" name="Group 582"/>
          <p:cNvGrpSpPr/>
          <p:nvPr/>
        </p:nvGrpSpPr>
        <p:grpSpPr>
          <a:xfrm>
            <a:off x="11953215" y="5137536"/>
            <a:ext cx="6463540" cy="6257908"/>
            <a:chOff x="0" y="0"/>
            <a:chExt cx="6463539" cy="6257907"/>
          </a:xfrm>
        </p:grpSpPr>
        <p:sp>
          <p:nvSpPr>
            <p:cNvPr id="580" name="Shape 580"/>
            <p:cNvSpPr/>
            <p:nvPr/>
          </p:nvSpPr>
          <p:spPr>
            <a:xfrm>
              <a:off x="356751" y="0"/>
              <a:ext cx="6106789" cy="6257908"/>
            </a:xfrm>
            <a:prstGeom prst="rect">
              <a:avLst/>
            </a:prstGeom>
            <a:noFill/>
            <a:ln w="635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1" name="Shape 581"/>
            <p:cNvSpPr/>
            <p:nvPr/>
          </p:nvSpPr>
          <p:spPr>
            <a:xfrm>
              <a:off x="0" y="1068820"/>
              <a:ext cx="802165" cy="81151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585" name="Group 585"/>
          <p:cNvGrpSpPr/>
          <p:nvPr/>
        </p:nvGrpSpPr>
        <p:grpSpPr>
          <a:xfrm>
            <a:off x="18566646" y="5137536"/>
            <a:ext cx="4181687" cy="5856877"/>
            <a:chOff x="0" y="0"/>
            <a:chExt cx="4181685" cy="5856876"/>
          </a:xfrm>
        </p:grpSpPr>
        <p:sp>
          <p:nvSpPr>
            <p:cNvPr id="583" name="Shape 583"/>
            <p:cNvSpPr/>
            <p:nvPr/>
          </p:nvSpPr>
          <p:spPr>
            <a:xfrm>
              <a:off x="0" y="0"/>
              <a:ext cx="3919635" cy="5541586"/>
            </a:xfrm>
            <a:prstGeom prst="rect">
              <a:avLst/>
            </a:prstGeom>
            <a:noFill/>
            <a:ln w="63500" cap="flat">
              <a:solidFill>
                <a:schemeClr val="accent3">
                  <a:satOff val="1837"/>
                  <a:lumOff val="-880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4" name="Shape 584"/>
            <p:cNvSpPr/>
            <p:nvPr/>
          </p:nvSpPr>
          <p:spPr>
            <a:xfrm>
              <a:off x="3379520" y="5048050"/>
              <a:ext cx="802166" cy="808827"/>
            </a:xfrm>
            <a:prstGeom prst="ellipse">
              <a:avLst/>
            </a:prstGeom>
            <a:solidFill>
              <a:schemeClr val="accent3">
                <a:satOff val="1837"/>
                <a:lumOff val="-880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588" name="Group 588"/>
          <p:cNvGrpSpPr/>
          <p:nvPr/>
        </p:nvGrpSpPr>
        <p:grpSpPr>
          <a:xfrm>
            <a:off x="18763110" y="5204895"/>
            <a:ext cx="3526707" cy="1600855"/>
            <a:chOff x="0" y="0"/>
            <a:chExt cx="3526706" cy="1600854"/>
          </a:xfrm>
        </p:grpSpPr>
        <p:sp>
          <p:nvSpPr>
            <p:cNvPr id="586" name="Shape 586"/>
            <p:cNvSpPr/>
            <p:nvPr/>
          </p:nvSpPr>
          <p:spPr>
            <a:xfrm>
              <a:off x="0" y="0"/>
              <a:ext cx="3526707" cy="1257879"/>
            </a:xfrm>
            <a:prstGeom prst="rect">
              <a:avLst/>
            </a:prstGeom>
            <a:noFill/>
            <a:ln w="63500" cap="flat">
              <a:solidFill>
                <a:schemeClr val="accent2">
                  <a:satOff val="6651"/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614595" y="792028"/>
              <a:ext cx="802166" cy="808827"/>
            </a:xfrm>
            <a:prstGeom prst="ellipse">
              <a:avLst/>
            </a:prstGeom>
            <a:solidFill>
              <a:schemeClr val="accent2">
                <a:satOff val="6651"/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View與Model架構</a:t>
            </a:r>
          </a:p>
        </p:txBody>
      </p:sp>
      <p:grpSp>
        <p:nvGrpSpPr>
          <p:cNvPr id="596" name="Group 596"/>
          <p:cNvGrpSpPr/>
          <p:nvPr/>
        </p:nvGrpSpPr>
        <p:grpSpPr>
          <a:xfrm>
            <a:off x="835555" y="3059416"/>
            <a:ext cx="5072932" cy="6326957"/>
            <a:chOff x="0" y="0"/>
            <a:chExt cx="5072930" cy="6326956"/>
          </a:xfrm>
        </p:grpSpPr>
        <p:grpSp>
          <p:nvGrpSpPr>
            <p:cNvPr id="594" name="Group 594"/>
            <p:cNvGrpSpPr/>
            <p:nvPr/>
          </p:nvGrpSpPr>
          <p:grpSpPr>
            <a:xfrm>
              <a:off x="0" y="1044271"/>
              <a:ext cx="5072931" cy="5282686"/>
              <a:chOff x="0" y="0"/>
              <a:chExt cx="5072930" cy="5282685"/>
            </a:xfrm>
          </p:grpSpPr>
          <p:sp>
            <p:nvSpPr>
              <p:cNvPr id="591" name="Shape 591"/>
              <p:cNvSpPr/>
              <p:nvPr/>
            </p:nvSpPr>
            <p:spPr>
              <a:xfrm>
                <a:off x="0" y="0"/>
                <a:ext cx="5072931" cy="5282686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835500" y="1198045"/>
                <a:ext cx="3401931" cy="12700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videos</a:t>
                </a:r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835500" y="2814639"/>
                <a:ext cx="3401931" cy="1270001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active_video</a:t>
                </a:r>
              </a:p>
            </p:txBody>
          </p:sp>
        </p:grpSp>
        <p:sp>
          <p:nvSpPr>
            <p:cNvPr id="595" name="Shape 595"/>
            <p:cNvSpPr/>
            <p:nvPr/>
          </p:nvSpPr>
          <p:spPr>
            <a:xfrm>
              <a:off x="1675643" y="0"/>
              <a:ext cx="1721645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Redux</a:t>
              </a:r>
            </a:p>
          </p:txBody>
        </p:sp>
      </p:grpSp>
      <p:grpSp>
        <p:nvGrpSpPr>
          <p:cNvPr id="605" name="Group 605"/>
          <p:cNvGrpSpPr/>
          <p:nvPr/>
        </p:nvGrpSpPr>
        <p:grpSpPr>
          <a:xfrm>
            <a:off x="7972001" y="2074280"/>
            <a:ext cx="5072932" cy="8297229"/>
            <a:chOff x="0" y="0"/>
            <a:chExt cx="5072930" cy="8297227"/>
          </a:xfrm>
        </p:grpSpPr>
        <p:grpSp>
          <p:nvGrpSpPr>
            <p:cNvPr id="603" name="Group 603"/>
            <p:cNvGrpSpPr/>
            <p:nvPr/>
          </p:nvGrpSpPr>
          <p:grpSpPr>
            <a:xfrm>
              <a:off x="0" y="957243"/>
              <a:ext cx="5072931" cy="7339985"/>
              <a:chOff x="0" y="0"/>
              <a:chExt cx="5072930" cy="7339983"/>
            </a:xfrm>
          </p:grpSpPr>
          <p:sp>
            <p:nvSpPr>
              <p:cNvPr id="597" name="Shape 597"/>
              <p:cNvSpPr/>
              <p:nvPr/>
            </p:nvSpPr>
            <p:spPr>
              <a:xfrm>
                <a:off x="0" y="0"/>
                <a:ext cx="5072931" cy="7339984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727980" y="386776"/>
                <a:ext cx="3616971" cy="1136296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search bar</a:t>
                </a: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727980" y="1744309"/>
                <a:ext cx="3616971" cy="1136297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video_detail</a:t>
                </a:r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727980" y="3101843"/>
                <a:ext cx="3616971" cy="1136297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video_list_item</a:t>
                </a:r>
              </a:p>
            </p:txBody>
          </p:sp>
          <p:sp>
            <p:nvSpPr>
              <p:cNvPr id="601" name="Shape 601"/>
              <p:cNvSpPr/>
              <p:nvPr/>
            </p:nvSpPr>
            <p:spPr>
              <a:xfrm>
                <a:off x="727980" y="4459377"/>
                <a:ext cx="3616971" cy="1136297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video_list</a:t>
                </a:r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727980" y="5816911"/>
                <a:ext cx="3616971" cy="1136297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app.js</a:t>
                </a:r>
              </a:p>
            </p:txBody>
          </p:sp>
        </p:grpSp>
        <p:sp>
          <p:nvSpPr>
            <p:cNvPr id="604" name="Shape 604"/>
            <p:cNvSpPr/>
            <p:nvPr/>
          </p:nvSpPr>
          <p:spPr>
            <a:xfrm>
              <a:off x="1781528" y="0"/>
              <a:ext cx="1509875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React</a:t>
              </a:r>
            </a:p>
          </p:txBody>
        </p:sp>
      </p:grpSp>
      <p:sp>
        <p:nvSpPr>
          <p:cNvPr id="606" name="Shape 606"/>
          <p:cNvSpPr/>
          <p:nvPr>
            <p:ph type="body" sz="half" idx="1"/>
          </p:nvPr>
        </p:nvSpPr>
        <p:spPr>
          <a:xfrm>
            <a:off x="13624960" y="1446421"/>
            <a:ext cx="10344579" cy="11777454"/>
          </a:xfrm>
          <a:prstGeom prst="rect">
            <a:avLst/>
          </a:prstGeom>
        </p:spPr>
        <p:txBody>
          <a:bodyPr/>
          <a:lstStyle/>
          <a:p>
            <a:pPr marL="626110" indent="-626110" defTabSz="701675">
              <a:spcBef>
                <a:spcPts val="3400"/>
              </a:spcBef>
              <a:defRPr sz="5440"/>
            </a:pPr>
            <a:r>
              <a:t>本範例的狀態變數分兩類</a:t>
            </a:r>
          </a:p>
          <a:p>
            <a:pPr lvl="1" marL="1252220" indent="-626110" defTabSz="701675">
              <a:spcBef>
                <a:spcPts val="3400"/>
              </a:spcBef>
              <a:defRPr sz="5440"/>
            </a:pPr>
            <a:r>
              <a:t>videos與active_video儲存在Redux，屬於系統的state</a:t>
            </a:r>
          </a:p>
          <a:p>
            <a:pPr lvl="1" marL="1252220" indent="-626110" defTabSz="701675">
              <a:spcBef>
                <a:spcPts val="3400"/>
              </a:spcBef>
              <a:defRPr sz="5440"/>
            </a:pPr>
            <a:r>
              <a:t>儲存在受控元件search_bar的item，屬於元件state</a:t>
            </a:r>
          </a:p>
          <a:p>
            <a:pPr marL="626110" indent="-626110" defTabSz="701675">
              <a:spcBef>
                <a:spcPts val="3400"/>
              </a:spcBef>
              <a:defRPr sz="5440"/>
            </a:pPr>
            <a:r>
              <a:t>Redux只儲存與系統有關的state，受控元件的內部state只與受控元件有關，所以不需要儲存到Redux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type="title"/>
          </p:nvPr>
        </p:nvSpPr>
        <p:spPr>
          <a:xfrm>
            <a:off x="-9540" y="-2989"/>
            <a:ext cx="12845600" cy="1393826"/>
          </a:xfrm>
          <a:prstGeom prst="rect">
            <a:avLst/>
          </a:prstGeom>
        </p:spPr>
        <p:txBody>
          <a:bodyPr/>
          <a:lstStyle/>
          <a:p>
            <a:pPr/>
            <a:r>
              <a:t>把YouTube APP用Redux實現</a:t>
            </a:r>
          </a:p>
        </p:txBody>
      </p:sp>
      <p:sp>
        <p:nvSpPr>
          <p:cNvPr id="609" name="Shape 609"/>
          <p:cNvSpPr/>
          <p:nvPr>
            <p:ph type="body" idx="1"/>
          </p:nvPr>
        </p:nvSpPr>
        <p:spPr>
          <a:xfrm>
            <a:off x="666750" y="3043904"/>
            <a:ext cx="15089684" cy="8921350"/>
          </a:xfrm>
          <a:prstGeom prst="rect">
            <a:avLst/>
          </a:prstGeom>
        </p:spPr>
        <p:txBody>
          <a:bodyPr/>
          <a:lstStyle/>
          <a:p>
            <a:pPr marL="604012" indent="-604012" defTabSz="676909">
              <a:spcBef>
                <a:spcPts val="3200"/>
              </a:spcBef>
              <a:defRPr sz="5248"/>
            </a:pPr>
            <a:r>
              <a:t>首先，要把Container與Component區分清楚</a:t>
            </a:r>
          </a:p>
          <a:p>
            <a:pPr lvl="1" marL="1208024" indent="-604012" defTabSz="676909">
              <a:spcBef>
                <a:spcPts val="3200"/>
              </a:spcBef>
              <a:defRPr sz="5248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Container</a:t>
            </a:r>
            <a:r>
              <a:t>－必須與Redux介面的元件(Redux的狀態變數與內部props介面的元件)</a:t>
            </a:r>
          </a:p>
          <a:p>
            <a:pPr lvl="2" marL="1812035" indent="-604012" defTabSz="676909">
              <a:spcBef>
                <a:spcPts val="3200"/>
              </a:spcBef>
              <a:defRPr sz="5248"/>
            </a:pPr>
            <a:r>
              <a:t>app.js</a:t>
            </a:r>
          </a:p>
          <a:p>
            <a:pPr lvl="1" marL="1208024" indent="-604012" defTabSz="676909">
              <a:spcBef>
                <a:spcPts val="3200"/>
              </a:spcBef>
              <a:defRPr sz="5248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Component</a:t>
            </a:r>
            <a:r>
              <a:t>－不須與Redux介面的元件</a:t>
            </a:r>
          </a:p>
          <a:p>
            <a:pPr lvl="2" marL="1812035" indent="-604012" defTabSz="676909">
              <a:spcBef>
                <a:spcPts val="3200"/>
              </a:spcBef>
              <a:defRPr sz="5248"/>
            </a:pPr>
            <a:r>
              <a:t>video_list.item.js, search_bar.js, video_detail.js, video_list.js</a:t>
            </a:r>
          </a:p>
        </p:txBody>
      </p:sp>
      <p:pic>
        <p:nvPicPr>
          <p:cNvPr id="610" name="螢幕快照 2016-02-22 下午10.00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22315" y="898665"/>
            <a:ext cx="6902055" cy="1191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新增root元件index.js</a:t>
            </a:r>
          </a:p>
        </p:txBody>
      </p:sp>
      <p:sp>
        <p:nvSpPr>
          <p:cNvPr id="613" name="Shape 613"/>
          <p:cNvSpPr/>
          <p:nvPr>
            <p:ph type="body" sz="half" idx="1"/>
          </p:nvPr>
        </p:nvSpPr>
        <p:spPr>
          <a:xfrm>
            <a:off x="673100" y="2309159"/>
            <a:ext cx="11244896" cy="10390841"/>
          </a:xfrm>
          <a:prstGeom prst="rect">
            <a:avLst/>
          </a:prstGeom>
        </p:spPr>
        <p:txBody>
          <a:bodyPr/>
          <a:lstStyle/>
          <a:p>
            <a:pPr marL="707136" indent="-707136" defTabSz="792479">
              <a:spcBef>
                <a:spcPts val="3800"/>
              </a:spcBef>
              <a:defRPr sz="6144"/>
            </a:pPr>
            <a:r>
              <a:t>為了新增處理middleware的功能，本範例新增了redux的applyMiddleware函數，與redux-promise的ReduxPromise類別</a:t>
            </a:r>
          </a:p>
          <a:p>
            <a:pPr marL="707136" indent="-707136" defTabSz="792479">
              <a:spcBef>
                <a:spcPts val="3800"/>
              </a:spcBef>
              <a:defRPr sz="6144"/>
            </a:pPr>
            <a:r>
              <a:t>這裡有一個新功能Promise，主要是用來處理非同步I/O，稍後在action creator會說明</a:t>
            </a:r>
          </a:p>
        </p:txBody>
      </p:sp>
      <p:pic>
        <p:nvPicPr>
          <p:cNvPr id="614" name="螢幕快照 2016-02-22 下午10.04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5470" y="3125251"/>
            <a:ext cx="11908700" cy="8758657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Shape 615"/>
          <p:cNvSpPr/>
          <p:nvPr/>
        </p:nvSpPr>
        <p:spPr>
          <a:xfrm>
            <a:off x="12313397" y="4583018"/>
            <a:ext cx="11181396" cy="1211384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6" name="Shape 616"/>
          <p:cNvSpPr/>
          <p:nvPr/>
        </p:nvSpPr>
        <p:spPr>
          <a:xfrm>
            <a:off x="12313397" y="7734206"/>
            <a:ext cx="9096779" cy="1211384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5" grpId="1"/>
      <p:bldP build="whole" bldLvl="1" animBg="1" rev="0" advAuto="0" spid="616" grpId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 creator</a:t>
            </a:r>
          </a:p>
        </p:txBody>
      </p:sp>
      <p:sp>
        <p:nvSpPr>
          <p:cNvPr id="619" name="Shape 619"/>
          <p:cNvSpPr/>
          <p:nvPr>
            <p:ph type="body" idx="1"/>
          </p:nvPr>
        </p:nvSpPr>
        <p:spPr>
          <a:xfrm>
            <a:off x="673100" y="6211525"/>
            <a:ext cx="22103209" cy="6488475"/>
          </a:xfrm>
          <a:prstGeom prst="rect">
            <a:avLst/>
          </a:prstGeom>
        </p:spPr>
        <p:txBody>
          <a:bodyPr/>
          <a:lstStyle/>
          <a:p>
            <a:pPr/>
            <a:r>
              <a:t>把YouTube的存取動作都搬動到action creator</a:t>
            </a:r>
          </a:p>
          <a:p>
            <a:pPr/>
            <a:r>
              <a:t>本範例使用一個輕量級的Ajax套件－axios</a:t>
            </a:r>
          </a:p>
          <a:p>
            <a:pPr lvl="1"/>
            <a:r>
              <a:t>axios套件支援ES6的Promise功能</a:t>
            </a:r>
          </a:p>
        </p:txBody>
      </p:sp>
      <p:pic>
        <p:nvPicPr>
          <p:cNvPr id="620" name="螢幕快照 2016-02-22 下午10.13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8033" y="1872769"/>
            <a:ext cx="14273817" cy="4051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Promise與非同步IO</a:t>
            </a:r>
          </a:p>
        </p:txBody>
      </p:sp>
      <p:sp>
        <p:nvSpPr>
          <p:cNvPr id="623" name="Shape 623"/>
          <p:cNvSpPr/>
          <p:nvPr>
            <p:ph type="body" idx="1"/>
          </p:nvPr>
        </p:nvSpPr>
        <p:spPr>
          <a:xfrm>
            <a:off x="1505861" y="2190096"/>
            <a:ext cx="20408523" cy="11223256"/>
          </a:xfrm>
          <a:prstGeom prst="rect">
            <a:avLst/>
          </a:prstGeom>
        </p:spPr>
        <p:txBody>
          <a:bodyPr/>
          <a:lstStyle/>
          <a:p>
            <a:pPr/>
            <a:r>
              <a:t>Redux的Reducer是一個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同步I/O</a:t>
            </a:r>
            <a:r>
              <a:t>架構，但是Ajax呼叫屬於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非同步I/O</a:t>
            </a:r>
            <a:r>
              <a:t>－Ajax呼叫結束之後，Ajax不會等待回呼函數執行完畢</a:t>
            </a:r>
          </a:p>
          <a:p>
            <a:pPr/>
            <a:r>
              <a:t>在index.js加入的Promise類別，可以幫忙處理Ajax的非同步回呼函數</a:t>
            </a:r>
          </a:p>
          <a:p>
            <a:pPr/>
            <a:r>
              <a:t>原本的Ajax必須使用回呼函數開發，利用promise類別，可以讓Ajax程式變得與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同步I/O</a:t>
            </a:r>
            <a:r>
              <a:t>類似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Model與View的規劃</a:t>
            </a:r>
          </a:p>
        </p:txBody>
      </p:sp>
      <p:sp>
        <p:nvSpPr>
          <p:cNvPr id="203" name="Shape 203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螢幕快照 2016-02-19 下午6.05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6361" y="2587628"/>
            <a:ext cx="16623978" cy="9833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Reducer設計</a:t>
            </a:r>
          </a:p>
        </p:txBody>
      </p:sp>
      <p:pic>
        <p:nvPicPr>
          <p:cNvPr id="626" name="螢幕快照 2016-06-03 上午6.02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282" y="7289787"/>
            <a:ext cx="11442876" cy="4559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螢幕快照 2016-06-03 上午6.02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99677" y="7253871"/>
            <a:ext cx="10864808" cy="4631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螢幕快照 2016-06-03 上午6.04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8501" y="1881641"/>
            <a:ext cx="9906998" cy="4917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Container設計－App.js</a:t>
            </a:r>
          </a:p>
        </p:txBody>
      </p:sp>
      <p:pic>
        <p:nvPicPr>
          <p:cNvPr id="631" name="螢幕快照 2016-06-03 上午6.0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2875" y="1851952"/>
            <a:ext cx="16738250" cy="11305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Container設計－App.js</a:t>
            </a:r>
          </a:p>
        </p:txBody>
      </p:sp>
      <p:pic>
        <p:nvPicPr>
          <p:cNvPr id="634" name="螢幕快照 2016-06-03 上午6.15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865779"/>
            <a:ext cx="20878800" cy="1127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Actions設計</a:t>
            </a:r>
          </a:p>
        </p:txBody>
      </p:sp>
      <p:pic>
        <p:nvPicPr>
          <p:cNvPr id="637" name="螢幕快照 2016-06-03 上午6.07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0" y="2743200"/>
            <a:ext cx="17653000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videoSelect函數</a:t>
            </a:r>
          </a:p>
        </p:txBody>
      </p:sp>
      <p:sp>
        <p:nvSpPr>
          <p:cNvPr id="640" name="Shape 6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41" name="螢幕快照 2016-06-03 上午6.11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2150" y="4851400"/>
            <a:ext cx="10312400" cy="401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videosearch函數－同步I/O</a:t>
            </a:r>
          </a:p>
        </p:txBody>
      </p:sp>
      <p:sp>
        <p:nvSpPr>
          <p:cNvPr id="644" name="Shape 6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45" name="螢幕快照 2016-06-03 上午6.13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9550" y="2399179"/>
            <a:ext cx="16357600" cy="1021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執行結果</a:t>
            </a:r>
          </a:p>
        </p:txBody>
      </p:sp>
      <p:grpSp>
        <p:nvGrpSpPr>
          <p:cNvPr id="661" name="Group 661"/>
          <p:cNvGrpSpPr/>
          <p:nvPr/>
        </p:nvGrpSpPr>
        <p:grpSpPr>
          <a:xfrm>
            <a:off x="718865" y="3309685"/>
            <a:ext cx="22767546" cy="8389788"/>
            <a:chOff x="-12757659" y="0"/>
            <a:chExt cx="22767545" cy="8389786"/>
          </a:xfrm>
        </p:grpSpPr>
        <p:sp>
          <p:nvSpPr>
            <p:cNvPr id="648" name="Shape 648"/>
            <p:cNvSpPr/>
            <p:nvPr/>
          </p:nvSpPr>
          <p:spPr>
            <a:xfrm rot="19400757">
              <a:off x="629618" y="706171"/>
              <a:ext cx="2554854" cy="597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點擊事件呼叫</a:t>
              </a:r>
            </a:p>
          </p:txBody>
        </p:sp>
        <p:sp>
          <p:nvSpPr>
            <p:cNvPr id="649" name="Shape 649"/>
            <p:cNvSpPr/>
            <p:nvPr/>
          </p:nvSpPr>
          <p:spPr>
            <a:xfrm rot="2365373">
              <a:off x="6286206" y="813108"/>
              <a:ext cx="2774735" cy="5970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送出</a:t>
              </a: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Action物件</a:t>
              </a:r>
            </a:p>
          </p:txBody>
        </p:sp>
        <p:sp>
          <p:nvSpPr>
            <p:cNvPr id="650" name="Shape 650"/>
            <p:cNvSpPr/>
            <p:nvPr/>
          </p:nvSpPr>
          <p:spPr>
            <a:xfrm>
              <a:off x="0" y="2765236"/>
              <a:ext cx="2445796" cy="171073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React Container</a:t>
              </a:r>
            </a:p>
          </p:txBody>
        </p:sp>
        <p:sp>
          <p:nvSpPr>
            <p:cNvPr id="651" name="Shape 651"/>
            <p:cNvSpPr/>
            <p:nvPr/>
          </p:nvSpPr>
          <p:spPr>
            <a:xfrm>
              <a:off x="3845143" y="15695"/>
              <a:ext cx="2014527" cy="1710732"/>
            </a:xfrm>
            <a:prstGeom prst="rect">
              <a:avLst/>
            </a:prstGeom>
            <a:solidFill>
              <a:schemeClr val="accent1">
                <a:satOff val="-5995"/>
                <a:lumOff val="-1100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Action Creator</a:t>
              </a:r>
            </a:p>
          </p:txBody>
        </p:sp>
        <p:sp>
          <p:nvSpPr>
            <p:cNvPr id="652" name="Shape 652"/>
            <p:cNvSpPr/>
            <p:nvPr/>
          </p:nvSpPr>
          <p:spPr>
            <a:xfrm>
              <a:off x="3596388" y="6679055"/>
              <a:ext cx="2512037" cy="1710732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Reducers</a:t>
              </a:r>
            </a:p>
          </p:txBody>
        </p:sp>
        <p:sp>
          <p:nvSpPr>
            <p:cNvPr id="662" name="Shape 662"/>
            <p:cNvSpPr/>
            <p:nvPr/>
          </p:nvSpPr>
          <p:spPr>
            <a:xfrm>
              <a:off x="1181070" y="730548"/>
              <a:ext cx="2415494" cy="178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3361" y="10049"/>
                    <a:pt x="10561" y="2849"/>
                    <a:pt x="2160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118159" y="741217"/>
              <a:ext cx="2305205" cy="2145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7871" y="10011"/>
                    <a:pt x="10671" y="2811"/>
                    <a:pt x="0" y="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396699" y="4648051"/>
              <a:ext cx="2197038" cy="275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fill="norm" stroke="1" extrusionOk="0">
                  <a:moveTo>
                    <a:pt x="21337" y="0"/>
                  </a:moveTo>
                  <a:cubicBezTo>
                    <a:pt x="21600" y="10683"/>
                    <a:pt x="14488" y="17883"/>
                    <a:pt x="0" y="2160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56" name="Shape 656"/>
            <p:cNvSpPr/>
            <p:nvPr/>
          </p:nvSpPr>
          <p:spPr>
            <a:xfrm rot="2558791">
              <a:off x="327383" y="6555037"/>
              <a:ext cx="2446213" cy="60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送回</a:t>
              </a: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狀態變數</a:t>
              </a:r>
            </a:p>
          </p:txBody>
        </p:sp>
        <p:sp>
          <p:nvSpPr>
            <p:cNvPr id="657" name="Shape 657"/>
            <p:cNvSpPr/>
            <p:nvPr/>
          </p:nvSpPr>
          <p:spPr>
            <a:xfrm>
              <a:off x="7192857" y="2923689"/>
              <a:ext cx="2817029" cy="1393826"/>
            </a:xfrm>
            <a:prstGeom prst="rect">
              <a:avLst/>
            </a:prstGeom>
            <a:solidFill>
              <a:schemeClr val="accent2">
                <a:satOff val="6651"/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Middleware</a:t>
              </a:r>
            </a:p>
          </p:txBody>
        </p:sp>
        <p:sp>
          <p:nvSpPr>
            <p:cNvPr id="665" name="Shape 665"/>
            <p:cNvSpPr/>
            <p:nvPr/>
          </p:nvSpPr>
          <p:spPr>
            <a:xfrm>
              <a:off x="1298443" y="4702538"/>
              <a:ext cx="2004928" cy="2521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7" h="21600" fill="norm" stroke="1" extrusionOk="0">
                  <a:moveTo>
                    <a:pt x="213" y="0"/>
                  </a:moveTo>
                  <a:cubicBezTo>
                    <a:pt x="-1313" y="12003"/>
                    <a:pt x="5378" y="19203"/>
                    <a:pt x="20287" y="21600"/>
                  </a:cubicBezTo>
                </a:path>
              </a:pathLst>
            </a:custGeom>
            <a:noFill/>
            <a:ln w="76200" cap="flat">
              <a:solidFill>
                <a:srgbClr val="5A5F5E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659" name="Shape 659"/>
            <p:cNvSpPr/>
            <p:nvPr/>
          </p:nvSpPr>
          <p:spPr>
            <a:xfrm rot="18648316">
              <a:off x="7112973" y="6330154"/>
              <a:ext cx="2707642" cy="60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rPr>
                  <a:latin typeface="Gill Sans SemiBold"/>
                  <a:ea typeface="Gill Sans SemiBold"/>
                  <a:cs typeface="Gill Sans SemiBold"/>
                  <a:sym typeface="Gill Sans SemiBold"/>
                </a:rPr>
                <a:t>非同步</a:t>
              </a:r>
              <a:r>
                <a:t>處理I/O</a:t>
              </a:r>
            </a:p>
          </p:txBody>
        </p:sp>
        <p:pic>
          <p:nvPicPr>
            <p:cNvPr id="660" name="螢幕快照 2016-06-03 上午6.17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2757660" y="75281"/>
              <a:ext cx="12040985" cy="823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</a:t>
            </a:r>
          </a:p>
        </p:txBody>
      </p:sp>
      <p:sp>
        <p:nvSpPr>
          <p:cNvPr id="668" name="Shape 668"/>
          <p:cNvSpPr/>
          <p:nvPr>
            <p:ph type="body" idx="1"/>
          </p:nvPr>
        </p:nvSpPr>
        <p:spPr>
          <a:xfrm>
            <a:off x="685800" y="2309159"/>
            <a:ext cx="23050500" cy="10390841"/>
          </a:xfrm>
          <a:prstGeom prst="rect">
            <a:avLst/>
          </a:prstGeom>
        </p:spPr>
        <p:txBody>
          <a:bodyPr/>
          <a:lstStyle/>
          <a:p>
            <a:pPr/>
            <a:r>
              <a:t>什麼是Redux的Middleware？</a:t>
            </a:r>
          </a:p>
          <a:p>
            <a:pPr/>
            <a:r>
              <a:t>為何需要Middleware？</a:t>
            </a:r>
          </a:p>
          <a:p>
            <a:pPr/>
            <a:r>
              <a:t>同步I/O與非同步I/O的差異？</a:t>
            </a:r>
          </a:p>
          <a:p>
            <a:pPr/>
            <a:r>
              <a:t>如何利用axios開發同步I/O？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嘗試規劃這個APP</a:t>
            </a:r>
          </a:p>
        </p:txBody>
      </p:sp>
      <p:sp>
        <p:nvSpPr>
          <p:cNvPr id="207" name="Shape 207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Shape 208"/>
          <p:cNvSpPr/>
          <p:nvPr/>
        </p:nvSpPr>
        <p:spPr>
          <a:xfrm>
            <a:off x="8426836" y="1824005"/>
            <a:ext cx="7530328" cy="99060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Model與View的內容？</a:t>
            </a:r>
          </a:p>
        </p:txBody>
      </p:sp>
      <p:pic>
        <p:nvPicPr>
          <p:cNvPr id="209" name="螢幕快照 2016-02-19 下午6.0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3746" y="3520038"/>
            <a:ext cx="14656508" cy="9283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Model與View的規劃</a:t>
            </a:r>
          </a:p>
        </p:txBody>
      </p:sp>
      <p:sp>
        <p:nvSpPr>
          <p:cNvPr id="212" name="Shape 212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3" name="螢幕快照 2016-02-19 下午6.06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9930" y="2526995"/>
            <a:ext cx="16544140" cy="9955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